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324" r:id="rId4"/>
    <p:sldId id="258" r:id="rId5"/>
    <p:sldId id="308" r:id="rId6"/>
    <p:sldId id="310" r:id="rId7"/>
    <p:sldId id="261" r:id="rId8"/>
    <p:sldId id="262" r:id="rId9"/>
    <p:sldId id="263" r:id="rId10"/>
    <p:sldId id="328" r:id="rId11"/>
    <p:sldId id="326" r:id="rId12"/>
    <p:sldId id="327" r:id="rId13"/>
    <p:sldId id="294" r:id="rId14"/>
    <p:sldId id="266" r:id="rId15"/>
    <p:sldId id="311" r:id="rId16"/>
    <p:sldId id="271" r:id="rId17"/>
    <p:sldId id="276" r:id="rId18"/>
    <p:sldId id="275" r:id="rId19"/>
    <p:sldId id="329" r:id="rId20"/>
    <p:sldId id="330" r:id="rId21"/>
    <p:sldId id="316" r:id="rId22"/>
    <p:sldId id="312" r:id="rId23"/>
    <p:sldId id="332" r:id="rId24"/>
    <p:sldId id="314" r:id="rId25"/>
    <p:sldId id="322" r:id="rId26"/>
    <p:sldId id="321" r:id="rId27"/>
    <p:sldId id="297" r:id="rId28"/>
    <p:sldId id="300" r:id="rId29"/>
    <p:sldId id="325" r:id="rId30"/>
    <p:sldId id="305" r:id="rId31"/>
    <p:sldId id="301" r:id="rId32"/>
    <p:sldId id="302" r:id="rId33"/>
    <p:sldId id="303" r:id="rId34"/>
    <p:sldId id="304" r:id="rId35"/>
    <p:sldId id="331" r:id="rId36"/>
    <p:sldId id="320" r:id="rId37"/>
    <p:sldId id="265" r:id="rId38"/>
    <p:sldId id="277" r:id="rId39"/>
    <p:sldId id="313" r:id="rId40"/>
    <p:sldId id="318" r:id="rId41"/>
    <p:sldId id="323" r:id="rId42"/>
    <p:sldId id="319" r:id="rId43"/>
    <p:sldId id="269" r:id="rId44"/>
    <p:sldId id="268" r:id="rId45"/>
    <p:sldId id="270" r:id="rId46"/>
    <p:sldId id="272" r:id="rId47"/>
    <p:sldId id="273" r:id="rId48"/>
    <p:sldId id="274" r:id="rId49"/>
    <p:sldId id="278" r:id="rId50"/>
    <p:sldId id="279" r:id="rId51"/>
    <p:sldId id="280" r:id="rId52"/>
    <p:sldId id="281" r:id="rId53"/>
    <p:sldId id="282" r:id="rId54"/>
    <p:sldId id="283" r:id="rId55"/>
    <p:sldId id="284" r:id="rId56"/>
    <p:sldId id="293" r:id="rId57"/>
    <p:sldId id="307" r:id="rId58"/>
    <p:sldId id="30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90"/>
    <p:restoredTop sz="78776"/>
  </p:normalViewPr>
  <p:slideViewPr>
    <p:cSldViewPr snapToGrid="0">
      <p:cViewPr>
        <p:scale>
          <a:sx n="72" d="100"/>
          <a:sy n="72" d="100"/>
        </p:scale>
        <p:origin x="584" y="784"/>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E617E-1E92-7746-97ED-E6FB79679B86}"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1965E-E990-AF43-A0C4-7ED933FE0928}" type="slidenum">
              <a:rPr lang="en-US" smtClean="0"/>
              <a:t>‹#›</a:t>
            </a:fld>
            <a:endParaRPr lang="en-US"/>
          </a:p>
        </p:txBody>
      </p:sp>
    </p:spTree>
    <p:extLst>
      <p:ext uri="{BB962C8B-B14F-4D97-AF65-F5344CB8AC3E}">
        <p14:creationId xmlns:p14="http://schemas.microsoft.com/office/powerpoint/2010/main" val="15963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EBS has been at the forefront of many sought after clinical trials. And right now, the technology for EBS has a lot of capabilities, including allowing for multiple stimulation sites in clinical side. BCI studies have explored using multichannel stimulation for all sorts of purposes, but we don’t fully understand the biophysics of stimulating from single and multiple sites.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did I mean?: Improving EBS through parameter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3</a:t>
            </a:fld>
            <a:endParaRPr lang="en-US"/>
          </a:p>
        </p:txBody>
      </p:sp>
    </p:spTree>
    <p:extLst>
      <p:ext uri="{BB962C8B-B14F-4D97-AF65-F5344CB8AC3E}">
        <p14:creationId xmlns:p14="http://schemas.microsoft.com/office/powerpoint/2010/main" val="317479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SP3T Switches are designed to receive 2 programmable inputs along with 5V power, and using the state of the two inputs will allow a 4 state logic.</a:t>
            </a:r>
          </a:p>
          <a:p>
            <a:r>
              <a:rPr lang="en-US" dirty="0"/>
              <a:t>Base state, when everything is off, is the floating state where no signal is sent, then if only Switch 1 on, we send the input 5V to power our resistor on the Cathode</a:t>
            </a:r>
          </a:p>
          <a:p>
            <a:r>
              <a:rPr lang="en-US" dirty="0"/>
              <a:t>Solid state relay, if only switch 2 is on then same thing but with the anode, and if both are on then for our signal ground. Easy way to ensure that only one state</a:t>
            </a:r>
          </a:p>
          <a:p>
            <a:r>
              <a:rPr lang="en-US" dirty="0"/>
              <a:t>Is active per channel, and has negligible delay in signal travelling and the temporal precision that is only dependent on the </a:t>
            </a:r>
            <a:r>
              <a:rPr lang="en-US" dirty="0">
                <a:solidFill>
                  <a:schemeClr val="bg1"/>
                </a:solidFill>
              </a:rPr>
              <a:t>microcontroller</a:t>
            </a:r>
            <a:r>
              <a:rPr lang="en-US" dirty="0"/>
              <a:t> sending the signal.</a:t>
            </a:r>
          </a:p>
          <a:p>
            <a:r>
              <a:rPr lang="en-US" dirty="0"/>
              <a:t>Speaking of the </a:t>
            </a:r>
            <a:r>
              <a:rPr lang="en-US" dirty="0">
                <a:solidFill>
                  <a:schemeClr val="bg1"/>
                </a:solidFill>
              </a:rPr>
              <a:t>microcontroller</a:t>
            </a:r>
            <a:r>
              <a:rPr lang="en-US" dirty="0"/>
              <a:t>…</a:t>
            </a:r>
          </a:p>
        </p:txBody>
      </p:sp>
      <p:sp>
        <p:nvSpPr>
          <p:cNvPr id="4" name="Slide Number Placeholder 3"/>
          <p:cNvSpPr>
            <a:spLocks noGrp="1"/>
          </p:cNvSpPr>
          <p:nvPr>
            <p:ph type="sldNum" sz="quarter" idx="5"/>
          </p:nvPr>
        </p:nvSpPr>
        <p:spPr/>
        <p:txBody>
          <a:bodyPr/>
          <a:lstStyle/>
          <a:p>
            <a:fld id="{AEE1965E-E990-AF43-A0C4-7ED933FE0928}" type="slidenum">
              <a:rPr lang="en-US" smtClean="0"/>
              <a:t>17</a:t>
            </a:fld>
            <a:endParaRPr lang="en-US"/>
          </a:p>
        </p:txBody>
      </p:sp>
    </p:spTree>
    <p:extLst>
      <p:ext uri="{BB962C8B-B14F-4D97-AF65-F5344CB8AC3E}">
        <p14:creationId xmlns:p14="http://schemas.microsoft.com/office/powerpoint/2010/main" val="1065978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is multiplexing using octal latches. It may seem like a lot here because there’s 10 signals in and 8 signals out. Well, what if I told you that if we added a second one of these, we would only need to add one more pin to have 8 more outputs. And if I added one more, we only need 1 pin to add 8 more. This is called multiplexing. We start with 1  Output Enable pin that we connect to every single one of our OEs, just so we can enable or disable sending any output from this to our SP3T. Then we have our 8 input pins to change our signal output, and those are pretty much 1 to 1 except for the caveat that it only works when the latch enable is on. That leads us to the latch enable pin, which we only turn on when we want to change the state of our output for a given set of 8 outputs. When the latch enable is disconnected, the octal latch continues to send that signal until the next time the latch enable is connected or output enable stops it. Therefore, since we need 16 sets of S1 and S2, we can use the bottom equation to determine quite easily that we need 4 octal latches.</a:t>
            </a:r>
          </a:p>
        </p:txBody>
      </p:sp>
      <p:sp>
        <p:nvSpPr>
          <p:cNvPr id="4" name="Slide Number Placeholder 3"/>
          <p:cNvSpPr>
            <a:spLocks noGrp="1"/>
          </p:cNvSpPr>
          <p:nvPr>
            <p:ph type="sldNum" sz="quarter" idx="5"/>
          </p:nvPr>
        </p:nvSpPr>
        <p:spPr/>
        <p:txBody>
          <a:bodyPr/>
          <a:lstStyle/>
          <a:p>
            <a:fld id="{AEE1965E-E990-AF43-A0C4-7ED933FE0928}" type="slidenum">
              <a:rPr lang="en-US" smtClean="0"/>
              <a:t>19</a:t>
            </a:fld>
            <a:endParaRPr lang="en-US"/>
          </a:p>
        </p:txBody>
      </p:sp>
    </p:spTree>
    <p:extLst>
      <p:ext uri="{BB962C8B-B14F-4D97-AF65-F5344CB8AC3E}">
        <p14:creationId xmlns:p14="http://schemas.microsoft.com/office/powerpoint/2010/main" val="252767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octal latches means 4 LE Pins, which if we add in our 8 signal pins and 1 </a:t>
            </a:r>
            <a:r>
              <a:rPr lang="en-US" dirty="0" err="1"/>
              <a:t>oe</a:t>
            </a:r>
            <a:r>
              <a:rPr lang="en-US" dirty="0"/>
              <a:t> pin, we only use 13 pins to send 32 unique output signals at any given time. 13 pins is awesome, because…</a:t>
            </a:r>
          </a:p>
        </p:txBody>
      </p:sp>
      <p:sp>
        <p:nvSpPr>
          <p:cNvPr id="4" name="Slide Number Placeholder 3"/>
          <p:cNvSpPr>
            <a:spLocks noGrp="1"/>
          </p:cNvSpPr>
          <p:nvPr>
            <p:ph type="sldNum" sz="quarter" idx="5"/>
          </p:nvPr>
        </p:nvSpPr>
        <p:spPr/>
        <p:txBody>
          <a:bodyPr/>
          <a:lstStyle/>
          <a:p>
            <a:fld id="{AEE1965E-E990-AF43-A0C4-7ED933FE0928}" type="slidenum">
              <a:rPr lang="en-US" smtClean="0"/>
              <a:t>20</a:t>
            </a:fld>
            <a:endParaRPr lang="en-US"/>
          </a:p>
        </p:txBody>
      </p:sp>
    </p:spTree>
    <p:extLst>
      <p:ext uri="{BB962C8B-B14F-4D97-AF65-F5344CB8AC3E}">
        <p14:creationId xmlns:p14="http://schemas.microsoft.com/office/powerpoint/2010/main" val="296698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Arduino micro and uno have at least 13 digital pins, so does the raspberry pi or really any entry level microcontroller.</a:t>
            </a:r>
          </a:p>
          <a:p>
            <a:r>
              <a:rPr lang="en-US" dirty="0"/>
              <a:t>I designed an open source </a:t>
            </a:r>
            <a:r>
              <a:rPr lang="en-US" dirty="0" err="1"/>
              <a:t>api</a:t>
            </a:r>
            <a:r>
              <a:rPr lang="en-US" dirty="0"/>
              <a:t> for raspberry pi, Arduino, and python through Arduino serial read. And, because you can connect any microcontroller, it is easy to make your own.</a:t>
            </a:r>
          </a:p>
          <a:p>
            <a:r>
              <a:rPr lang="en-US" dirty="0"/>
              <a:t>My </a:t>
            </a:r>
            <a:r>
              <a:rPr lang="en-US" dirty="0" err="1"/>
              <a:t>api</a:t>
            </a:r>
            <a:r>
              <a:rPr lang="en-US" dirty="0"/>
              <a:t> is designed with customizability in mind, allowing for any configuration of states that channels are and both externally and internally triggered delays and looping options</a:t>
            </a:r>
          </a:p>
          <a:p>
            <a:r>
              <a:rPr lang="en-US" dirty="0"/>
              <a:t>So that any single and multichannel configuration is possible for a 16 channel electrode.</a:t>
            </a:r>
          </a:p>
        </p:txBody>
      </p:sp>
      <p:sp>
        <p:nvSpPr>
          <p:cNvPr id="4" name="Slide Number Placeholder 3"/>
          <p:cNvSpPr>
            <a:spLocks noGrp="1"/>
          </p:cNvSpPr>
          <p:nvPr>
            <p:ph type="sldNum" sz="quarter" idx="5"/>
          </p:nvPr>
        </p:nvSpPr>
        <p:spPr/>
        <p:txBody>
          <a:bodyPr/>
          <a:lstStyle/>
          <a:p>
            <a:fld id="{AEE1965E-E990-AF43-A0C4-7ED933FE0928}" type="slidenum">
              <a:rPr lang="en-US" smtClean="0"/>
              <a:t>21</a:t>
            </a:fld>
            <a:endParaRPr lang="en-US"/>
          </a:p>
        </p:txBody>
      </p:sp>
    </p:spTree>
    <p:extLst>
      <p:ext uri="{BB962C8B-B14F-4D97-AF65-F5344CB8AC3E}">
        <p14:creationId xmlns:p14="http://schemas.microsoft.com/office/powerpoint/2010/main" val="420166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highlight>
                  <a:srgbClr val="1F1F1F"/>
                </a:highlight>
                <a:latin typeface="Roboto" panose="020F0502020204030204" pitchFamily="34" charset="0"/>
              </a:rPr>
              <a:t>Root Mean Squared Error (</a:t>
            </a:r>
            <a:r>
              <a:rPr lang="en-US" b="1" i="0" dirty="0">
                <a:solidFill>
                  <a:srgbClr val="BCC0C3"/>
                </a:solidFill>
                <a:effectLst/>
                <a:highlight>
                  <a:srgbClr val="1F1F1F"/>
                </a:highlight>
                <a:latin typeface="Roboto" panose="02000000000000000000" pitchFamily="2" charset="0"/>
              </a:rPr>
              <a:t>RMSE</a:t>
            </a:r>
            <a:r>
              <a:rPr lang="en-US" b="0" i="0" dirty="0">
                <a:solidFill>
                  <a:srgbClr val="BDC1C6"/>
                </a:solidFill>
                <a:effectLst/>
                <a:highlight>
                  <a:srgbClr val="1F1F1F"/>
                </a:highlight>
                <a:latin typeface="Roboto" panose="02000000000000000000" pitchFamily="2" charset="0"/>
              </a:rPr>
              <a:t>)and Mean Absolute Error (</a:t>
            </a:r>
            <a:r>
              <a:rPr lang="en-US" b="1" i="0" dirty="0">
                <a:solidFill>
                  <a:srgbClr val="BCC0C3"/>
                </a:solidFill>
                <a:effectLst/>
                <a:highlight>
                  <a:srgbClr val="1F1F1F"/>
                </a:highlight>
                <a:latin typeface="Roboto" panose="02000000000000000000" pitchFamily="2" charset="0"/>
              </a:rPr>
              <a:t>MAE</a:t>
            </a:r>
            <a:r>
              <a:rPr lang="en-US" b="0" i="0" dirty="0">
                <a:solidFill>
                  <a:srgbClr val="BDC1C6"/>
                </a:solidFill>
                <a:effectLst/>
                <a:highlight>
                  <a:srgbClr val="1F1F1F"/>
                </a:highlight>
                <a:latin typeface="Roboto" panose="02000000000000000000" pitchFamily="2" charset="0"/>
              </a:rPr>
              <a:t>)  signal to noise </a:t>
            </a:r>
            <a:r>
              <a:rPr lang="en-US" b="1" i="0" dirty="0">
                <a:solidFill>
                  <a:srgbClr val="BDC1C6"/>
                </a:solidFill>
                <a:effectLst/>
                <a:highlight>
                  <a:srgbClr val="1F1F1F"/>
                </a:highlight>
                <a:latin typeface="Roboto" panose="02000000000000000000" pitchFamily="2" charset="0"/>
              </a:rPr>
              <a:t>(SNR)</a:t>
            </a:r>
            <a:r>
              <a:rPr lang="en-US" b="0" i="0" dirty="0">
                <a:solidFill>
                  <a:srgbClr val="BDC1C6"/>
                </a:solidFill>
                <a:effectLst/>
                <a:highlight>
                  <a:srgbClr val="1F1F1F"/>
                </a:highlight>
                <a:latin typeface="Roboto" panose="02000000000000000000" pitchFamily="2" charset="0"/>
              </a:rPr>
              <a:t> and Standard deviation </a:t>
            </a:r>
            <a:r>
              <a:rPr lang="en-US" b="0" i="0" dirty="0" err="1">
                <a:solidFill>
                  <a:srgbClr val="BDC1C6"/>
                </a:solidFill>
                <a:effectLst/>
                <a:highlight>
                  <a:srgbClr val="1F1F1F"/>
                </a:highlight>
                <a:latin typeface="Roboto" panose="02000000000000000000" pitchFamily="2" charset="0"/>
              </a:rPr>
              <a:t>stdev</a:t>
            </a:r>
            <a:r>
              <a:rPr lang="en-US" b="0" i="0" dirty="0">
                <a:solidFill>
                  <a:srgbClr val="BDC1C6"/>
                </a:solidFill>
                <a:effectLst/>
                <a:highlight>
                  <a:srgbClr val="1F1F1F"/>
                </a:highlight>
                <a:latin typeface="Roboto" panose="02000000000000000000" pitchFamily="2" charset="0"/>
              </a:rPr>
              <a:t>, </a:t>
            </a:r>
            <a:r>
              <a:rPr lang="en-US" b="0" i="0" dirty="0" err="1">
                <a:solidFill>
                  <a:srgbClr val="BDC1C6"/>
                </a:solidFill>
                <a:effectLst/>
                <a:highlight>
                  <a:srgbClr val="1F1F1F"/>
                </a:highlight>
                <a:latin typeface="Roboto" panose="02000000000000000000" pitchFamily="2" charset="0"/>
              </a:rPr>
              <a:t>pearson</a:t>
            </a:r>
            <a:r>
              <a:rPr lang="en-US" b="0" i="0" dirty="0">
                <a:solidFill>
                  <a:srgbClr val="BDC1C6"/>
                </a:solidFill>
                <a:effectLst/>
                <a:highlight>
                  <a:srgbClr val="1F1F1F"/>
                </a:highlight>
                <a:latin typeface="Roboto" panose="02000000000000000000" pitchFamily="2" charset="0"/>
              </a:rPr>
              <a:t> correlation coefficient</a:t>
            </a:r>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22</a:t>
            </a:fld>
            <a:endParaRPr lang="en-US"/>
          </a:p>
        </p:txBody>
      </p:sp>
    </p:spTree>
    <p:extLst>
      <p:ext uri="{BB962C8B-B14F-4D97-AF65-F5344CB8AC3E}">
        <p14:creationId xmlns:p14="http://schemas.microsoft.com/office/powerpoint/2010/main" val="344051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highlight>
                  <a:srgbClr val="1F1F1F"/>
                </a:highlight>
                <a:latin typeface="Roboto" panose="020F0502020204030204" pitchFamily="34" charset="0"/>
              </a:rPr>
              <a:t>Root Mean Squared Error (</a:t>
            </a:r>
            <a:r>
              <a:rPr lang="en-US" b="1" i="0" dirty="0">
                <a:solidFill>
                  <a:srgbClr val="BCC0C3"/>
                </a:solidFill>
                <a:effectLst/>
                <a:highlight>
                  <a:srgbClr val="1F1F1F"/>
                </a:highlight>
                <a:latin typeface="Roboto" panose="02000000000000000000" pitchFamily="2" charset="0"/>
              </a:rPr>
              <a:t>RMSE</a:t>
            </a:r>
            <a:r>
              <a:rPr lang="en-US" b="0" i="0" dirty="0">
                <a:solidFill>
                  <a:srgbClr val="BDC1C6"/>
                </a:solidFill>
                <a:effectLst/>
                <a:highlight>
                  <a:srgbClr val="1F1F1F"/>
                </a:highlight>
                <a:latin typeface="Roboto" panose="02000000000000000000" pitchFamily="2" charset="0"/>
              </a:rPr>
              <a:t>)and Mean Absolute Error (</a:t>
            </a:r>
            <a:r>
              <a:rPr lang="en-US" b="1" i="0" dirty="0">
                <a:solidFill>
                  <a:srgbClr val="BCC0C3"/>
                </a:solidFill>
                <a:effectLst/>
                <a:highlight>
                  <a:srgbClr val="1F1F1F"/>
                </a:highlight>
                <a:latin typeface="Roboto" panose="02000000000000000000" pitchFamily="2" charset="0"/>
              </a:rPr>
              <a:t>MAE</a:t>
            </a:r>
            <a:r>
              <a:rPr lang="en-US" b="0" i="0" dirty="0">
                <a:solidFill>
                  <a:srgbClr val="BDC1C6"/>
                </a:solidFill>
                <a:effectLst/>
                <a:highlight>
                  <a:srgbClr val="1F1F1F"/>
                </a:highlight>
                <a:latin typeface="Roboto" panose="02000000000000000000" pitchFamily="2" charset="0"/>
              </a:rPr>
              <a:t>)  signal to noise </a:t>
            </a:r>
            <a:r>
              <a:rPr lang="en-US" b="1" i="0" dirty="0">
                <a:solidFill>
                  <a:srgbClr val="BDC1C6"/>
                </a:solidFill>
                <a:effectLst/>
                <a:highlight>
                  <a:srgbClr val="1F1F1F"/>
                </a:highlight>
                <a:latin typeface="Roboto" panose="02000000000000000000" pitchFamily="2" charset="0"/>
              </a:rPr>
              <a:t>(SNR)</a:t>
            </a:r>
            <a:r>
              <a:rPr lang="en-US" b="0" i="0" dirty="0">
                <a:solidFill>
                  <a:srgbClr val="BDC1C6"/>
                </a:solidFill>
                <a:effectLst/>
                <a:highlight>
                  <a:srgbClr val="1F1F1F"/>
                </a:highlight>
                <a:latin typeface="Roboto" panose="02000000000000000000" pitchFamily="2" charset="0"/>
              </a:rPr>
              <a:t> and Standard deviation </a:t>
            </a:r>
            <a:r>
              <a:rPr lang="en-US" b="0" i="0" dirty="0" err="1">
                <a:solidFill>
                  <a:srgbClr val="BDC1C6"/>
                </a:solidFill>
                <a:effectLst/>
                <a:highlight>
                  <a:srgbClr val="1F1F1F"/>
                </a:highlight>
                <a:latin typeface="Roboto" panose="02000000000000000000" pitchFamily="2" charset="0"/>
              </a:rPr>
              <a:t>stdev</a:t>
            </a:r>
            <a:r>
              <a:rPr lang="en-US" b="0" i="0" dirty="0">
                <a:solidFill>
                  <a:srgbClr val="BDC1C6"/>
                </a:solidFill>
                <a:effectLst/>
                <a:highlight>
                  <a:srgbClr val="1F1F1F"/>
                </a:highlight>
                <a:latin typeface="Roboto" panose="02000000000000000000" pitchFamily="2" charset="0"/>
              </a:rPr>
              <a:t>, </a:t>
            </a:r>
            <a:r>
              <a:rPr lang="en-US" b="0" i="0" dirty="0" err="1">
                <a:solidFill>
                  <a:srgbClr val="BDC1C6"/>
                </a:solidFill>
                <a:effectLst/>
                <a:highlight>
                  <a:srgbClr val="1F1F1F"/>
                </a:highlight>
                <a:latin typeface="Roboto" panose="02000000000000000000" pitchFamily="2" charset="0"/>
              </a:rPr>
              <a:t>pearson</a:t>
            </a:r>
            <a:r>
              <a:rPr lang="en-US" b="0" i="0" dirty="0">
                <a:solidFill>
                  <a:srgbClr val="BDC1C6"/>
                </a:solidFill>
                <a:effectLst/>
                <a:highlight>
                  <a:srgbClr val="1F1F1F"/>
                </a:highlight>
                <a:latin typeface="Roboto" panose="02000000000000000000" pitchFamily="2" charset="0"/>
              </a:rPr>
              <a:t> correlation coefficient</a:t>
            </a:r>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23</a:t>
            </a:fld>
            <a:endParaRPr lang="en-US"/>
          </a:p>
        </p:txBody>
      </p:sp>
    </p:spTree>
    <p:extLst>
      <p:ext uri="{BB962C8B-B14F-4D97-AF65-F5344CB8AC3E}">
        <p14:creationId xmlns:p14="http://schemas.microsoft.com/office/powerpoint/2010/main" val="175371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28</a:t>
            </a:fld>
            <a:endParaRPr lang="en-US"/>
          </a:p>
        </p:txBody>
      </p:sp>
    </p:spTree>
    <p:extLst>
      <p:ext uri="{BB962C8B-B14F-4D97-AF65-F5344CB8AC3E}">
        <p14:creationId xmlns:p14="http://schemas.microsoft.com/office/powerpoint/2010/main" val="261584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35</a:t>
            </a:fld>
            <a:endParaRPr lang="en-US"/>
          </a:p>
        </p:txBody>
      </p:sp>
    </p:spTree>
    <p:extLst>
      <p:ext uri="{BB962C8B-B14F-4D97-AF65-F5344CB8AC3E}">
        <p14:creationId xmlns:p14="http://schemas.microsoft.com/office/powerpoint/2010/main" val="936145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36</a:t>
            </a:fld>
            <a:endParaRPr lang="en-US"/>
          </a:p>
        </p:txBody>
      </p:sp>
    </p:spTree>
    <p:extLst>
      <p:ext uri="{BB962C8B-B14F-4D97-AF65-F5344CB8AC3E}">
        <p14:creationId xmlns:p14="http://schemas.microsoft.com/office/powerpoint/2010/main" val="3047425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say primary use of EBS and crunch visual prosthesis slide into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Capability to use multiple stimulation sites in clinical side, and they use them, but we don’t fully understand the biophysics of stimulating from single and multiple sites</a:t>
            </a:r>
          </a:p>
        </p:txBody>
      </p:sp>
      <p:sp>
        <p:nvSpPr>
          <p:cNvPr id="4" name="Slide Number Placeholder 3"/>
          <p:cNvSpPr>
            <a:spLocks noGrp="1"/>
          </p:cNvSpPr>
          <p:nvPr>
            <p:ph type="sldNum" sz="quarter" idx="5"/>
          </p:nvPr>
        </p:nvSpPr>
        <p:spPr/>
        <p:txBody>
          <a:bodyPr/>
          <a:lstStyle/>
          <a:p>
            <a:fld id="{AEE1965E-E990-AF43-A0C4-7ED933FE0928}" type="slidenum">
              <a:rPr lang="en-US" smtClean="0"/>
              <a:t>56</a:t>
            </a:fld>
            <a:endParaRPr lang="en-US"/>
          </a:p>
        </p:txBody>
      </p:sp>
    </p:spTree>
    <p:extLst>
      <p:ext uri="{BB962C8B-B14F-4D97-AF65-F5344CB8AC3E}">
        <p14:creationId xmlns:p14="http://schemas.microsoft.com/office/powerpoint/2010/main" val="474533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 We aren’t getting as much as we can from our current setup.</a:t>
            </a:r>
          </a:p>
        </p:txBody>
      </p:sp>
      <p:sp>
        <p:nvSpPr>
          <p:cNvPr id="4" name="Slide Number Placeholder 3"/>
          <p:cNvSpPr>
            <a:spLocks noGrp="1"/>
          </p:cNvSpPr>
          <p:nvPr>
            <p:ph type="sldNum" sz="quarter" idx="5"/>
          </p:nvPr>
        </p:nvSpPr>
        <p:spPr/>
        <p:txBody>
          <a:bodyPr/>
          <a:lstStyle/>
          <a:p>
            <a:fld id="{AEE1965E-E990-AF43-A0C4-7ED933FE0928}" type="slidenum">
              <a:rPr lang="en-US" smtClean="0"/>
              <a:t>4</a:t>
            </a:fld>
            <a:endParaRPr lang="en-US"/>
          </a:p>
        </p:txBody>
      </p:sp>
    </p:spTree>
    <p:extLst>
      <p:ext uri="{BB962C8B-B14F-4D97-AF65-F5344CB8AC3E}">
        <p14:creationId xmlns:p14="http://schemas.microsoft.com/office/powerpoint/2010/main" val="91716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concrete takeaway as to why we need a new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BCI’s (don’t need A lot of outstanding questions about electrical brain stimulation devices</a:t>
            </a:r>
          </a:p>
          <a:p>
            <a:r>
              <a:rPr lang="en-US" dirty="0"/>
              <a:t>to talk about visual)</a:t>
            </a:r>
          </a:p>
        </p:txBody>
      </p:sp>
      <p:sp>
        <p:nvSpPr>
          <p:cNvPr id="4" name="Slide Number Placeholder 3"/>
          <p:cNvSpPr>
            <a:spLocks noGrp="1"/>
          </p:cNvSpPr>
          <p:nvPr>
            <p:ph type="sldNum" sz="quarter" idx="5"/>
          </p:nvPr>
        </p:nvSpPr>
        <p:spPr/>
        <p:txBody>
          <a:bodyPr/>
          <a:lstStyle/>
          <a:p>
            <a:fld id="{AEE1965E-E990-AF43-A0C4-7ED933FE0928}" type="slidenum">
              <a:rPr lang="en-US" smtClean="0"/>
              <a:t>57</a:t>
            </a:fld>
            <a:endParaRPr lang="en-US"/>
          </a:p>
        </p:txBody>
      </p:sp>
    </p:spTree>
    <p:extLst>
      <p:ext uri="{BB962C8B-B14F-4D97-AF65-F5344CB8AC3E}">
        <p14:creationId xmlns:p14="http://schemas.microsoft.com/office/powerpoint/2010/main" val="245570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SWITCHES!</a:t>
            </a:r>
          </a:p>
        </p:txBody>
      </p:sp>
      <p:sp>
        <p:nvSpPr>
          <p:cNvPr id="4" name="Slide Number Placeholder 3"/>
          <p:cNvSpPr>
            <a:spLocks noGrp="1"/>
          </p:cNvSpPr>
          <p:nvPr>
            <p:ph type="sldNum" sz="quarter" idx="5"/>
          </p:nvPr>
        </p:nvSpPr>
        <p:spPr/>
        <p:txBody>
          <a:bodyPr/>
          <a:lstStyle/>
          <a:p>
            <a:fld id="{AEE1965E-E990-AF43-A0C4-7ED933FE0928}" type="slidenum">
              <a:rPr lang="en-US" smtClean="0"/>
              <a:t>6</a:t>
            </a:fld>
            <a:endParaRPr lang="en-US"/>
          </a:p>
        </p:txBody>
      </p:sp>
    </p:spTree>
    <p:extLst>
      <p:ext uri="{BB962C8B-B14F-4D97-AF65-F5344CB8AC3E}">
        <p14:creationId xmlns:p14="http://schemas.microsoft.com/office/powerpoint/2010/main" val="168911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short. Points:</a:t>
            </a:r>
          </a:p>
          <a:p>
            <a:r>
              <a:rPr lang="en-US" dirty="0"/>
              <a:t>Thesis: A solution is a 3 State Switch for the 3 potential type of contact we want our electrode to be in</a:t>
            </a:r>
          </a:p>
          <a:p>
            <a:pPr marL="171450" indent="-171450">
              <a:buFontTx/>
              <a:buChar char="-"/>
            </a:pPr>
            <a:r>
              <a:rPr lang="en-US" dirty="0"/>
              <a:t>On the plus side, its easy and doesn’t interfere electrically</a:t>
            </a:r>
          </a:p>
          <a:p>
            <a:pPr marL="171450" indent="-171450">
              <a:buFontTx/>
              <a:buChar char="-"/>
            </a:pPr>
            <a:r>
              <a:rPr lang="en-US" dirty="0"/>
              <a:t>But it requires a person and won’t work if precise timing is required</a:t>
            </a:r>
          </a:p>
          <a:p>
            <a:pPr marL="628650" lvl="1" indent="-171450">
              <a:buFontTx/>
              <a:buChar char="-"/>
            </a:pPr>
            <a:r>
              <a:rPr lang="en-US" dirty="0"/>
              <a:t>When trying to understand EBS, we are going to want temporal specificity which cannot be achieved with this!</a:t>
            </a:r>
          </a:p>
        </p:txBody>
      </p:sp>
      <p:sp>
        <p:nvSpPr>
          <p:cNvPr id="4" name="Slide Number Placeholder 3"/>
          <p:cNvSpPr>
            <a:spLocks noGrp="1"/>
          </p:cNvSpPr>
          <p:nvPr>
            <p:ph type="sldNum" sz="quarter" idx="5"/>
          </p:nvPr>
        </p:nvSpPr>
        <p:spPr/>
        <p:txBody>
          <a:bodyPr/>
          <a:lstStyle/>
          <a:p>
            <a:fld id="{AEE1965E-E990-AF43-A0C4-7ED933FE0928}" type="slidenum">
              <a:rPr lang="en-US" smtClean="0"/>
              <a:t>7</a:t>
            </a:fld>
            <a:endParaRPr lang="en-US"/>
          </a:p>
        </p:txBody>
      </p:sp>
    </p:spTree>
    <p:extLst>
      <p:ext uri="{BB962C8B-B14F-4D97-AF65-F5344CB8AC3E}">
        <p14:creationId xmlns:p14="http://schemas.microsoft.com/office/powerpoint/2010/main" val="191503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Thesis: A better solution is an electrical switch, which gives us temporal specificity and allows for connectivity with other electronic devices used in the experiment (</a:t>
            </a:r>
            <a:r>
              <a:rPr lang="en-US" dirty="0" err="1"/>
              <a:t>ie</a:t>
            </a:r>
            <a:r>
              <a:rPr lang="en-US" dirty="0"/>
              <a:t>.</a:t>
            </a:r>
          </a:p>
          <a:p>
            <a:r>
              <a:rPr lang="en-US" dirty="0"/>
              <a:t>	laser or data acquisition system), but this would only work if we can ensure that the signal from our stimulator makes it to the stimulating electrode with</a:t>
            </a:r>
          </a:p>
          <a:p>
            <a:r>
              <a:rPr lang="en-US" dirty="0"/>
              <a:t>	negligible noise or signal loss</a:t>
            </a:r>
          </a:p>
          <a:p>
            <a:endParaRPr lang="en-US" dirty="0"/>
          </a:p>
          <a:p>
            <a:r>
              <a:rPr lang="en-US" dirty="0"/>
              <a:t>? - Add physical vs. electrical demonstration</a:t>
            </a:r>
          </a:p>
        </p:txBody>
      </p:sp>
      <p:sp>
        <p:nvSpPr>
          <p:cNvPr id="4" name="Slide Number Placeholder 3"/>
          <p:cNvSpPr>
            <a:spLocks noGrp="1"/>
          </p:cNvSpPr>
          <p:nvPr>
            <p:ph type="sldNum" sz="quarter" idx="5"/>
          </p:nvPr>
        </p:nvSpPr>
        <p:spPr/>
        <p:txBody>
          <a:bodyPr/>
          <a:lstStyle/>
          <a:p>
            <a:fld id="{AEE1965E-E990-AF43-A0C4-7ED933FE0928}" type="slidenum">
              <a:rPr lang="en-US" smtClean="0"/>
              <a:t>8</a:t>
            </a:fld>
            <a:endParaRPr lang="en-US"/>
          </a:p>
        </p:txBody>
      </p:sp>
    </p:spTree>
    <p:extLst>
      <p:ext uri="{BB962C8B-B14F-4D97-AF65-F5344CB8AC3E}">
        <p14:creationId xmlns:p14="http://schemas.microsoft.com/office/powerpoint/2010/main" val="319075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want to see any significant loss of signal or significant noise compared to baseline.</a:t>
            </a:r>
          </a:p>
        </p:txBody>
      </p:sp>
      <p:sp>
        <p:nvSpPr>
          <p:cNvPr id="4" name="Slide Number Placeholder 3"/>
          <p:cNvSpPr>
            <a:spLocks noGrp="1"/>
          </p:cNvSpPr>
          <p:nvPr>
            <p:ph type="sldNum" sz="quarter" idx="5"/>
          </p:nvPr>
        </p:nvSpPr>
        <p:spPr/>
        <p:txBody>
          <a:bodyPr/>
          <a:lstStyle/>
          <a:p>
            <a:fld id="{AEE1965E-E990-AF43-A0C4-7ED933FE0928}" type="slidenum">
              <a:rPr lang="en-US" smtClean="0"/>
              <a:t>10</a:t>
            </a:fld>
            <a:endParaRPr lang="en-US"/>
          </a:p>
        </p:txBody>
      </p:sp>
    </p:spTree>
    <p:extLst>
      <p:ext uri="{BB962C8B-B14F-4D97-AF65-F5344CB8AC3E}">
        <p14:creationId xmlns:p14="http://schemas.microsoft.com/office/powerpoint/2010/main" val="372876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ensure that we can reduce the amount of delay between when we receive information/signal to change the channel and when the signal is</a:t>
            </a:r>
          </a:p>
          <a:p>
            <a:r>
              <a:rPr lang="en-US" dirty="0"/>
              <a:t>properly directed to each channel.</a:t>
            </a:r>
          </a:p>
        </p:txBody>
      </p:sp>
      <p:sp>
        <p:nvSpPr>
          <p:cNvPr id="4" name="Slide Number Placeholder 3"/>
          <p:cNvSpPr>
            <a:spLocks noGrp="1"/>
          </p:cNvSpPr>
          <p:nvPr>
            <p:ph type="sldNum" sz="quarter" idx="5"/>
          </p:nvPr>
        </p:nvSpPr>
        <p:spPr/>
        <p:txBody>
          <a:bodyPr/>
          <a:lstStyle/>
          <a:p>
            <a:fld id="{AEE1965E-E990-AF43-A0C4-7ED933FE0928}" type="slidenum">
              <a:rPr lang="en-US" smtClean="0"/>
              <a:t>11</a:t>
            </a:fld>
            <a:endParaRPr lang="en-US"/>
          </a:p>
        </p:txBody>
      </p:sp>
    </p:spTree>
    <p:extLst>
      <p:ext uri="{BB962C8B-B14F-4D97-AF65-F5344CB8AC3E}">
        <p14:creationId xmlns:p14="http://schemas.microsoft.com/office/powerpoint/2010/main" val="23313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This is a proprietary board that I designed to be able to programmatically stimulate a 16 channel electrode with the capability of single and multichannel stimulation</a:t>
            </a:r>
          </a:p>
          <a:p>
            <a:r>
              <a:rPr lang="en-US" dirty="0">
                <a:effectLst/>
                <a:latin typeface="Helvetica Neue" panose="02000503000000020004" pitchFamily="2" charset="0"/>
              </a:rPr>
              <a:t>in any configuration on a 16 channel electrode array using only connection to a </a:t>
            </a:r>
            <a:r>
              <a:rPr lang="en-US" dirty="0">
                <a:solidFill>
                  <a:schemeClr val="bg1"/>
                </a:solidFill>
              </a:rPr>
              <a:t>microcontroller</a:t>
            </a:r>
            <a:r>
              <a:rPr lang="en-US" dirty="0">
                <a:effectLst/>
                <a:latin typeface="Helvetica Neue" panose="02000503000000020004" pitchFamily="2" charset="0"/>
              </a:rPr>
              <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Just for if anyone asks:</a:t>
            </a:r>
          </a:p>
          <a:p>
            <a:r>
              <a:rPr lang="en-US" dirty="0">
                <a:effectLst/>
                <a:latin typeface="Helvetica Neue" panose="02000503000000020004" pitchFamily="2" charset="0"/>
              </a:rPr>
              <a:t>$631.70 + $400.00 for stencil &amp; setup</a:t>
            </a:r>
          </a:p>
          <a:p>
            <a:r>
              <a:rPr lang="en-US" dirty="0">
                <a:effectLst/>
                <a:latin typeface="Helvetica Neue" panose="02000503000000020004" pitchFamily="2" charset="0"/>
              </a:rPr>
              <a:t>Note: Produced by local producer, not mass manufacturing companies in China</a:t>
            </a:r>
          </a:p>
          <a:p>
            <a:endParaRPr lang="en-US" dirty="0"/>
          </a:p>
        </p:txBody>
      </p:sp>
      <p:sp>
        <p:nvSpPr>
          <p:cNvPr id="4" name="Slide Number Placeholder 3"/>
          <p:cNvSpPr>
            <a:spLocks noGrp="1"/>
          </p:cNvSpPr>
          <p:nvPr>
            <p:ph type="sldNum" sz="quarter" idx="5"/>
          </p:nvPr>
        </p:nvSpPr>
        <p:spPr/>
        <p:txBody>
          <a:bodyPr/>
          <a:lstStyle/>
          <a:p>
            <a:fld id="{AEE1965E-E990-AF43-A0C4-7ED933FE0928}" type="slidenum">
              <a:rPr lang="en-US" smtClean="0"/>
              <a:t>13</a:t>
            </a:fld>
            <a:endParaRPr lang="en-US"/>
          </a:p>
        </p:txBody>
      </p:sp>
    </p:spTree>
    <p:extLst>
      <p:ext uri="{BB962C8B-B14F-4D97-AF65-F5344CB8AC3E}">
        <p14:creationId xmlns:p14="http://schemas.microsoft.com/office/powerpoint/2010/main" val="182263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State relays use optical isolators, which act as switches that change states using an LED and a photo-voltaic diode, which allows the diode to act as its own little</a:t>
            </a:r>
          </a:p>
          <a:p>
            <a:r>
              <a:rPr lang="en-US" dirty="0"/>
              <a:t>	switch to close the circuit without any direct conduction side between either side of the board. So we can choose our channels and send a 5V signal to any</a:t>
            </a:r>
          </a:p>
          <a:p>
            <a:r>
              <a:rPr lang="en-US" dirty="0"/>
              <a:t>	channel to turn it on by powering the LED and if we want to turn it off, we just stop delivering 5V.</a:t>
            </a:r>
          </a:p>
        </p:txBody>
      </p:sp>
      <p:sp>
        <p:nvSpPr>
          <p:cNvPr id="4" name="Slide Number Placeholder 3"/>
          <p:cNvSpPr>
            <a:spLocks noGrp="1"/>
          </p:cNvSpPr>
          <p:nvPr>
            <p:ph type="sldNum" sz="quarter" idx="5"/>
          </p:nvPr>
        </p:nvSpPr>
        <p:spPr/>
        <p:txBody>
          <a:bodyPr/>
          <a:lstStyle/>
          <a:p>
            <a:fld id="{AEE1965E-E990-AF43-A0C4-7ED933FE0928}" type="slidenum">
              <a:rPr lang="en-US" smtClean="0"/>
              <a:t>15</a:t>
            </a:fld>
            <a:endParaRPr lang="en-US"/>
          </a:p>
        </p:txBody>
      </p:sp>
    </p:spTree>
    <p:extLst>
      <p:ext uri="{BB962C8B-B14F-4D97-AF65-F5344CB8AC3E}">
        <p14:creationId xmlns:p14="http://schemas.microsoft.com/office/powerpoint/2010/main" val="2781511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4/28/24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4/28/24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healthplexus.net/files/content/2017/0708/0708dbs_m1.pn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45BA-3E44-E2C6-E117-C570DC4B8BF2}"/>
              </a:ext>
            </a:extLst>
          </p:cNvPr>
          <p:cNvSpPr>
            <a:spLocks noGrp="1"/>
          </p:cNvSpPr>
          <p:nvPr>
            <p:ph type="ctrTitle"/>
          </p:nvPr>
        </p:nvSpPr>
        <p:spPr>
          <a:xfrm>
            <a:off x="1876424" y="1122363"/>
            <a:ext cx="8957228" cy="2387600"/>
          </a:xfrm>
        </p:spPr>
        <p:txBody>
          <a:bodyPr>
            <a:normAutofit/>
          </a:bodyPr>
          <a:lstStyle/>
          <a:p>
            <a:r>
              <a:rPr lang="en-US" dirty="0">
                <a:solidFill>
                  <a:schemeClr val="bg1"/>
                </a:solidFill>
              </a:rPr>
              <a:t>BRAINS Board: Programmable Single and Multi Channel Neurostimulation Device</a:t>
            </a:r>
          </a:p>
        </p:txBody>
      </p:sp>
      <p:sp>
        <p:nvSpPr>
          <p:cNvPr id="3" name="Subtitle 2">
            <a:extLst>
              <a:ext uri="{FF2B5EF4-FFF2-40B4-BE49-F238E27FC236}">
                <a16:creationId xmlns:a16="http://schemas.microsoft.com/office/drawing/2014/main" id="{7C4070D7-79AA-1716-99F2-764A399DD5D8}"/>
              </a:ext>
            </a:extLst>
          </p:cNvPr>
          <p:cNvSpPr>
            <a:spLocks noGrp="1"/>
          </p:cNvSpPr>
          <p:nvPr>
            <p:ph type="subTitle" idx="1"/>
          </p:nvPr>
        </p:nvSpPr>
        <p:spPr/>
        <p:txBody>
          <a:bodyPr/>
          <a:lstStyle/>
          <a:p>
            <a:r>
              <a:rPr lang="en-US" dirty="0">
                <a:solidFill>
                  <a:schemeClr val="bg1"/>
                </a:solidFill>
              </a:rPr>
              <a:t>Eashan Sahai – Denman Lab</a:t>
            </a:r>
          </a:p>
          <a:p>
            <a:r>
              <a:rPr lang="en-US" dirty="0">
                <a:solidFill>
                  <a:schemeClr val="bg1"/>
                </a:solidFill>
              </a:rPr>
              <a:t>CU Anschutz </a:t>
            </a:r>
            <a:r>
              <a:rPr lang="en-US" dirty="0" err="1">
                <a:solidFill>
                  <a:schemeClr val="bg1"/>
                </a:solidFill>
              </a:rPr>
              <a:t>NeuroEngineering</a:t>
            </a:r>
            <a:r>
              <a:rPr lang="en-US" dirty="0">
                <a:solidFill>
                  <a:schemeClr val="bg1"/>
                </a:solidFill>
              </a:rPr>
              <a:t> Mini Symposium</a:t>
            </a:r>
          </a:p>
          <a:p>
            <a:r>
              <a:rPr lang="en-US" dirty="0">
                <a:solidFill>
                  <a:schemeClr val="bg1"/>
                </a:solidFill>
              </a:rPr>
              <a:t>04/29/2024</a:t>
            </a:r>
          </a:p>
        </p:txBody>
      </p:sp>
      <p:pic>
        <p:nvPicPr>
          <p:cNvPr id="4" name="Picture 3" descr="A black and white logo&#10;&#10;Description automatically generated">
            <a:extLst>
              <a:ext uri="{FF2B5EF4-FFF2-40B4-BE49-F238E27FC236}">
                <a16:creationId xmlns:a16="http://schemas.microsoft.com/office/drawing/2014/main" id="{0BD2BCDB-E35E-C2F9-68DB-88E496C6AF31}"/>
              </a:ext>
            </a:extLst>
          </p:cNvPr>
          <p:cNvPicPr>
            <a:picLocks noChangeAspect="1"/>
          </p:cNvPicPr>
          <p:nvPr/>
        </p:nvPicPr>
        <p:blipFill>
          <a:blip r:embed="rId2"/>
          <a:stretch>
            <a:fillRect/>
          </a:stretch>
        </p:blipFill>
        <p:spPr>
          <a:xfrm>
            <a:off x="9118652" y="-25052"/>
            <a:ext cx="2730500" cy="914400"/>
          </a:xfrm>
          <a:prstGeom prst="rect">
            <a:avLst/>
          </a:prstGeom>
        </p:spPr>
      </p:pic>
    </p:spTree>
    <p:extLst>
      <p:ext uri="{BB962C8B-B14F-4D97-AF65-F5344CB8AC3E}">
        <p14:creationId xmlns:p14="http://schemas.microsoft.com/office/powerpoint/2010/main" val="3489563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8631-CB7F-4860-9707-C6DFBC8B6EFA}"/>
              </a:ext>
            </a:extLst>
          </p:cNvPr>
          <p:cNvSpPr>
            <a:spLocks noGrp="1"/>
          </p:cNvSpPr>
          <p:nvPr>
            <p:ph type="title"/>
          </p:nvPr>
        </p:nvSpPr>
        <p:spPr/>
        <p:txBody>
          <a:bodyPr/>
          <a:lstStyle/>
          <a:p>
            <a:r>
              <a:rPr lang="en-US" dirty="0">
                <a:solidFill>
                  <a:schemeClr val="bg1"/>
                </a:solidFill>
              </a:rPr>
              <a:t>Design objectives:</a:t>
            </a:r>
          </a:p>
        </p:txBody>
      </p:sp>
      <p:sp>
        <p:nvSpPr>
          <p:cNvPr id="3" name="Content Placeholder 2">
            <a:extLst>
              <a:ext uri="{FF2B5EF4-FFF2-40B4-BE49-F238E27FC236}">
                <a16:creationId xmlns:a16="http://schemas.microsoft.com/office/drawing/2014/main" id="{22FF0C9D-8498-8755-9CBB-7EE9E67B00CF}"/>
              </a:ext>
            </a:extLst>
          </p:cNvPr>
          <p:cNvSpPr>
            <a:spLocks noGrp="1"/>
          </p:cNvSpPr>
          <p:nvPr>
            <p:ph idx="1"/>
          </p:nvPr>
        </p:nvSpPr>
        <p:spPr/>
        <p:txBody>
          <a:bodyPr>
            <a:normAutofit/>
          </a:bodyPr>
          <a:lstStyle/>
          <a:p>
            <a:pPr marL="0" indent="0">
              <a:buNone/>
            </a:pPr>
            <a:r>
              <a:rPr lang="en-US" dirty="0">
                <a:solidFill>
                  <a:schemeClr val="bg1"/>
                </a:solidFill>
              </a:rPr>
              <a:t>1. Limit interference between our microcontroller and the signal sent from our stimulator to the stimulating electrode</a:t>
            </a:r>
          </a:p>
        </p:txBody>
      </p:sp>
    </p:spTree>
    <p:extLst>
      <p:ext uri="{BB962C8B-B14F-4D97-AF65-F5344CB8AC3E}">
        <p14:creationId xmlns:p14="http://schemas.microsoft.com/office/powerpoint/2010/main" val="199560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8631-CB7F-4860-9707-C6DFBC8B6EFA}"/>
              </a:ext>
            </a:extLst>
          </p:cNvPr>
          <p:cNvSpPr>
            <a:spLocks noGrp="1"/>
          </p:cNvSpPr>
          <p:nvPr>
            <p:ph type="title"/>
          </p:nvPr>
        </p:nvSpPr>
        <p:spPr/>
        <p:txBody>
          <a:bodyPr/>
          <a:lstStyle/>
          <a:p>
            <a:r>
              <a:rPr lang="en-US" dirty="0">
                <a:solidFill>
                  <a:schemeClr val="bg1"/>
                </a:solidFill>
              </a:rPr>
              <a:t>Design objectives:</a:t>
            </a:r>
          </a:p>
        </p:txBody>
      </p:sp>
      <p:sp>
        <p:nvSpPr>
          <p:cNvPr id="3" name="Content Placeholder 2">
            <a:extLst>
              <a:ext uri="{FF2B5EF4-FFF2-40B4-BE49-F238E27FC236}">
                <a16:creationId xmlns:a16="http://schemas.microsoft.com/office/drawing/2014/main" id="{22FF0C9D-8498-8755-9CBB-7EE9E67B00CF}"/>
              </a:ext>
            </a:extLst>
          </p:cNvPr>
          <p:cNvSpPr>
            <a:spLocks noGrp="1"/>
          </p:cNvSpPr>
          <p:nvPr>
            <p:ph idx="1"/>
          </p:nvPr>
        </p:nvSpPr>
        <p:spPr/>
        <p:txBody>
          <a:bodyPr>
            <a:normAutofit/>
          </a:bodyPr>
          <a:lstStyle/>
          <a:p>
            <a:pPr marL="0" indent="0">
              <a:buNone/>
            </a:pPr>
            <a:r>
              <a:rPr lang="en-US" dirty="0">
                <a:solidFill>
                  <a:schemeClr val="bg1"/>
                </a:solidFill>
              </a:rPr>
              <a:t>1. Limit interference between our microcontroller and the signal sent from our stimulator to the stimulating electrode</a:t>
            </a:r>
          </a:p>
          <a:p>
            <a:pPr marL="0" indent="0">
              <a:buNone/>
            </a:pPr>
            <a:r>
              <a:rPr lang="en-US" dirty="0">
                <a:solidFill>
                  <a:schemeClr val="bg1"/>
                </a:solidFill>
              </a:rPr>
              <a:t>2. Quickly choose and change which signal (Cathode, Anode, Grounded, or Floating) each stimulating electrode receives</a:t>
            </a:r>
          </a:p>
        </p:txBody>
      </p:sp>
    </p:spTree>
    <p:extLst>
      <p:ext uri="{BB962C8B-B14F-4D97-AF65-F5344CB8AC3E}">
        <p14:creationId xmlns:p14="http://schemas.microsoft.com/office/powerpoint/2010/main" val="33523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8631-CB7F-4860-9707-C6DFBC8B6EFA}"/>
              </a:ext>
            </a:extLst>
          </p:cNvPr>
          <p:cNvSpPr>
            <a:spLocks noGrp="1"/>
          </p:cNvSpPr>
          <p:nvPr>
            <p:ph type="title"/>
          </p:nvPr>
        </p:nvSpPr>
        <p:spPr/>
        <p:txBody>
          <a:bodyPr/>
          <a:lstStyle/>
          <a:p>
            <a:r>
              <a:rPr lang="en-US" dirty="0">
                <a:solidFill>
                  <a:schemeClr val="bg1"/>
                </a:solidFill>
              </a:rPr>
              <a:t>Design objectives:</a:t>
            </a:r>
          </a:p>
        </p:txBody>
      </p:sp>
      <p:sp>
        <p:nvSpPr>
          <p:cNvPr id="3" name="Content Placeholder 2">
            <a:extLst>
              <a:ext uri="{FF2B5EF4-FFF2-40B4-BE49-F238E27FC236}">
                <a16:creationId xmlns:a16="http://schemas.microsoft.com/office/drawing/2014/main" id="{22FF0C9D-8498-8755-9CBB-7EE9E67B00CF}"/>
              </a:ext>
            </a:extLst>
          </p:cNvPr>
          <p:cNvSpPr>
            <a:spLocks noGrp="1"/>
          </p:cNvSpPr>
          <p:nvPr>
            <p:ph idx="1"/>
          </p:nvPr>
        </p:nvSpPr>
        <p:spPr/>
        <p:txBody>
          <a:bodyPr>
            <a:normAutofit/>
          </a:bodyPr>
          <a:lstStyle/>
          <a:p>
            <a:pPr marL="0" indent="0">
              <a:buNone/>
            </a:pPr>
            <a:r>
              <a:rPr lang="en-US" dirty="0">
                <a:solidFill>
                  <a:schemeClr val="bg1"/>
                </a:solidFill>
              </a:rPr>
              <a:t>1. Limit interference between our microcontroller and the signal sent from our stimulator to the stimulating electrode</a:t>
            </a:r>
          </a:p>
          <a:p>
            <a:pPr marL="0" indent="0">
              <a:buNone/>
            </a:pPr>
            <a:r>
              <a:rPr lang="en-US" dirty="0">
                <a:solidFill>
                  <a:schemeClr val="bg1"/>
                </a:solidFill>
              </a:rPr>
              <a:t>2. Quickly choose and change which signal (Cathode, Anode, Grounded, or Floating) each stimulating electrode receives</a:t>
            </a:r>
          </a:p>
          <a:p>
            <a:pPr marL="0" indent="0">
              <a:buNone/>
            </a:pPr>
            <a:r>
              <a:rPr lang="en-US" dirty="0">
                <a:solidFill>
                  <a:schemeClr val="bg1"/>
                </a:solidFill>
              </a:rPr>
              <a:t>3. Reduce number of pins a programmable microcontroller uses to switch channels</a:t>
            </a:r>
          </a:p>
        </p:txBody>
      </p:sp>
    </p:spTree>
    <p:extLst>
      <p:ext uri="{BB962C8B-B14F-4D97-AF65-F5344CB8AC3E}">
        <p14:creationId xmlns:p14="http://schemas.microsoft.com/office/powerpoint/2010/main" val="135813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B477-4FA6-1B4B-6619-830FC880C9C9}"/>
              </a:ext>
            </a:extLst>
          </p:cNvPr>
          <p:cNvSpPr>
            <a:spLocks noGrp="1"/>
          </p:cNvSpPr>
          <p:nvPr>
            <p:ph type="ctrTitle"/>
          </p:nvPr>
        </p:nvSpPr>
        <p:spPr>
          <a:xfrm>
            <a:off x="1876424" y="4141693"/>
            <a:ext cx="8791575" cy="1301673"/>
          </a:xfrm>
        </p:spPr>
        <p:txBody>
          <a:bodyPr>
            <a:normAutofit/>
          </a:bodyPr>
          <a:lstStyle/>
          <a:p>
            <a:r>
              <a:rPr lang="en-US" sz="3000" dirty="0">
                <a:solidFill>
                  <a:schemeClr val="bg1"/>
                </a:solidFill>
              </a:rPr>
              <a:t>Bioelectric Router For adaptive isochronous neuro stimulation (BRAINS) Board</a:t>
            </a:r>
          </a:p>
        </p:txBody>
      </p:sp>
      <p:sp>
        <p:nvSpPr>
          <p:cNvPr id="3" name="Subtitle 2">
            <a:extLst>
              <a:ext uri="{FF2B5EF4-FFF2-40B4-BE49-F238E27FC236}">
                <a16:creationId xmlns:a16="http://schemas.microsoft.com/office/drawing/2014/main" id="{6DE7E48B-BD4A-DA87-EC89-71DD6CD79ADE}"/>
              </a:ext>
            </a:extLst>
          </p:cNvPr>
          <p:cNvSpPr>
            <a:spLocks noGrp="1"/>
          </p:cNvSpPr>
          <p:nvPr>
            <p:ph type="subTitle" idx="1"/>
          </p:nvPr>
        </p:nvSpPr>
        <p:spPr>
          <a:xfrm>
            <a:off x="1876424" y="5443368"/>
            <a:ext cx="8791575" cy="865991"/>
          </a:xfrm>
        </p:spPr>
        <p:txBody>
          <a:bodyPr>
            <a:normAutofit/>
          </a:bodyPr>
          <a:lstStyle/>
          <a:p>
            <a:r>
              <a:rPr lang="en-US" dirty="0">
                <a:solidFill>
                  <a:schemeClr val="bg1"/>
                </a:solidFill>
              </a:rPr>
              <a:t>Version 2.0</a:t>
            </a:r>
          </a:p>
        </p:txBody>
      </p:sp>
      <p:pic>
        <p:nvPicPr>
          <p:cNvPr id="5" name="Picture 4" descr="A close-up of a circuit board&#10;&#10;Description automatically generated">
            <a:extLst>
              <a:ext uri="{FF2B5EF4-FFF2-40B4-BE49-F238E27FC236}">
                <a16:creationId xmlns:a16="http://schemas.microsoft.com/office/drawing/2014/main" id="{7FE83CE8-2604-E7AF-5343-35BCE21D00C1}"/>
              </a:ext>
            </a:extLst>
          </p:cNvPr>
          <p:cNvPicPr>
            <a:picLocks noChangeAspect="1"/>
          </p:cNvPicPr>
          <p:nvPr/>
        </p:nvPicPr>
        <p:blipFill rotWithShape="1">
          <a:blip r:embed="rId3"/>
          <a:srcRect l="21948" t="29421" r="25668" b="9433"/>
          <a:stretch/>
        </p:blipFill>
        <p:spPr>
          <a:xfrm>
            <a:off x="3222107" y="548641"/>
            <a:ext cx="5747785" cy="388670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Box 3">
            <a:extLst>
              <a:ext uri="{FF2B5EF4-FFF2-40B4-BE49-F238E27FC236}">
                <a16:creationId xmlns:a16="http://schemas.microsoft.com/office/drawing/2014/main" id="{7784B148-BC8B-9434-6CDC-2A773ADCBA74}"/>
              </a:ext>
            </a:extLst>
          </p:cNvPr>
          <p:cNvSpPr txBox="1"/>
          <p:nvPr/>
        </p:nvSpPr>
        <p:spPr>
          <a:xfrm>
            <a:off x="5575300" y="5588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1871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dissolve">
                                      <p:cBhvr>
                                        <p:cTn id="7" dur="1500"/>
                                        <p:tgtEl>
                                          <p:spTgt spid="2"/>
                                        </p:tgtEl>
                                      </p:cBhvr>
                                    </p:animEffect>
                                  </p:childTnLst>
                                </p:cTn>
                              </p:par>
                              <p:par>
                                <p:cTn id="8" presetID="27" presetClass="emph" presetSubtype="0" fill="remove" grpId="0" nodeType="withEffect">
                                  <p:stCondLst>
                                    <p:cond delay="0"/>
                                  </p:stCondLst>
                                  <p:iterate type="wd">
                                    <p:tmPct val="10000"/>
                                  </p:iterate>
                                  <p:childTnLst>
                                    <p:animClr clrSpc="rgb" dir="cw">
                                      <p:cBhvr override="childStyle">
                                        <p:cTn id="9" dur="1000" autoRev="1" fill="remove"/>
                                        <p:tgtEl>
                                          <p:spTgt spid="2"/>
                                        </p:tgtEl>
                                        <p:attrNameLst>
                                          <p:attrName>style.color</p:attrName>
                                        </p:attrNameLst>
                                      </p:cBhvr>
                                      <p:to>
                                        <a:schemeClr val="accent1"/>
                                      </p:to>
                                    </p:animClr>
                                    <p:animClr clrSpc="rgb" dir="cw">
                                      <p:cBhvr>
                                        <p:cTn id="10" dur="1000" autoRev="1" fill="remove"/>
                                        <p:tgtEl>
                                          <p:spTgt spid="2"/>
                                        </p:tgtEl>
                                        <p:attrNameLst>
                                          <p:attrName>fillcolor</p:attrName>
                                        </p:attrNameLst>
                                      </p:cBhvr>
                                      <p:to>
                                        <a:schemeClr val="accent1"/>
                                      </p:to>
                                    </p:animClr>
                                    <p:set>
                                      <p:cBhvr>
                                        <p:cTn id="11" dur="1000" autoRev="1" fill="remove"/>
                                        <p:tgtEl>
                                          <p:spTgt spid="2"/>
                                        </p:tgtEl>
                                        <p:attrNameLst>
                                          <p:attrName>fill.type</p:attrName>
                                        </p:attrNameLst>
                                      </p:cBhvr>
                                      <p:to>
                                        <p:strVal val="solid"/>
                                      </p:to>
                                    </p:set>
                                    <p:set>
                                      <p:cBhvr>
                                        <p:cTn id="12" dur="1000" autoRev="1" fill="remove"/>
                                        <p:tgtEl>
                                          <p:spTgt spid="2"/>
                                        </p:tgtEl>
                                        <p:attrNameLst>
                                          <p:attrName>fill.on</p:attrName>
                                        </p:attrNameLst>
                                      </p:cBhvr>
                                      <p:to>
                                        <p:strVal val="true"/>
                                      </p:to>
                                    </p:set>
                                  </p:childTnLst>
                                </p:cTn>
                              </p:par>
                            </p:childTnLst>
                          </p:cTn>
                        </p:par>
                        <p:par>
                          <p:cTn id="13" fill="hold">
                            <p:stCondLst>
                              <p:cond delay="4000"/>
                            </p:stCondLst>
                            <p:childTnLst>
                              <p:par>
                                <p:cTn id="14" presetID="9" presetClass="entr" presetSubtype="0" fill="hold" grpId="1"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1000"/>
                                        <p:tgtEl>
                                          <p:spTgt spid="3">
                                            <p:txEl>
                                              <p:pRg st="0" end="0"/>
                                            </p:txEl>
                                          </p:spTgt>
                                        </p:tgtEl>
                                      </p:cBhvr>
                                    </p:animEffect>
                                  </p:childTnLst>
                                </p:cTn>
                              </p:par>
                              <p:par>
                                <p:cTn id="17" presetID="27" presetClass="emph" presetSubtype="0" fill="remove" grpId="0" nodeType="withEffect">
                                  <p:stCondLst>
                                    <p:cond delay="0"/>
                                  </p:stCondLst>
                                  <p:childTnLst>
                                    <p:animClr clrSpc="rgb" dir="cw">
                                      <p:cBhvr override="childStyle">
                                        <p:cTn id="18" dur="500" autoRev="1" fill="remove"/>
                                        <p:tgtEl>
                                          <p:spTgt spid="3">
                                            <p:txEl>
                                              <p:pRg st="0" end="0"/>
                                            </p:txEl>
                                          </p:spTgt>
                                        </p:tgtEl>
                                        <p:attrNameLst>
                                          <p:attrName>style.color</p:attrName>
                                        </p:attrNameLst>
                                      </p:cBhvr>
                                      <p:to>
                                        <a:schemeClr val="hlink"/>
                                      </p:to>
                                    </p:animClr>
                                    <p:animClr clrSpc="rgb" dir="cw">
                                      <p:cBhvr>
                                        <p:cTn id="19" dur="500" autoRev="1" fill="remove"/>
                                        <p:tgtEl>
                                          <p:spTgt spid="3">
                                            <p:txEl>
                                              <p:pRg st="0" end="0"/>
                                            </p:txEl>
                                          </p:spTgt>
                                        </p:tgtEl>
                                        <p:attrNameLst>
                                          <p:attrName>fillcolor</p:attrName>
                                        </p:attrNameLst>
                                      </p:cBhvr>
                                      <p:to>
                                        <a:schemeClr val="hlink"/>
                                      </p:to>
                                    </p:animClr>
                                    <p:set>
                                      <p:cBhvr>
                                        <p:cTn id="20" dur="500" autoRev="1" fill="remove"/>
                                        <p:tgtEl>
                                          <p:spTgt spid="3">
                                            <p:txEl>
                                              <p:pRg st="0" end="0"/>
                                            </p:txEl>
                                          </p:spTgt>
                                        </p:tgtEl>
                                        <p:attrNameLst>
                                          <p:attrName>fill.type</p:attrName>
                                        </p:attrNameLst>
                                      </p:cBhvr>
                                      <p:to>
                                        <p:strVal val="solid"/>
                                      </p:to>
                                    </p:set>
                                    <p:set>
                                      <p:cBhvr>
                                        <p:cTn id="21" dur="500" autoRev="1" fill="remove"/>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allAtOnce"/>
      <p:bldP spid="3"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5A95-0C4E-7556-DE41-977229F32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C4BE4-BAA1-11E1-5ED1-0341B786BD51}"/>
              </a:ext>
            </a:extLst>
          </p:cNvPr>
          <p:cNvSpPr>
            <a:spLocks noGrp="1"/>
          </p:cNvSpPr>
          <p:nvPr>
            <p:ph type="title"/>
          </p:nvPr>
        </p:nvSpPr>
        <p:spPr/>
        <p:txBody>
          <a:bodyPr>
            <a:normAutofit/>
          </a:bodyPr>
          <a:lstStyle/>
          <a:p>
            <a:r>
              <a:rPr lang="en-US" b="1" dirty="0">
                <a:solidFill>
                  <a:schemeClr val="bg1"/>
                </a:solidFill>
              </a:rPr>
              <a:t>Objective 1. Limit</a:t>
            </a:r>
            <a:r>
              <a:rPr lang="en-US" dirty="0">
                <a:solidFill>
                  <a:schemeClr val="bg1"/>
                </a:solidFill>
              </a:rPr>
              <a:t> </a:t>
            </a:r>
            <a:r>
              <a:rPr lang="en-US" b="1" dirty="0">
                <a:solidFill>
                  <a:schemeClr val="bg1"/>
                </a:solidFill>
              </a:rPr>
              <a:t>interference</a:t>
            </a:r>
            <a:r>
              <a:rPr lang="en-US" dirty="0">
                <a:solidFill>
                  <a:schemeClr val="bg1"/>
                </a:solidFill>
              </a:rPr>
              <a:t> between our microcontroller and the signal sent from our stimulator to the stimulating electrode</a:t>
            </a:r>
          </a:p>
        </p:txBody>
      </p:sp>
      <p:sp>
        <p:nvSpPr>
          <p:cNvPr id="3" name="Text Placeholder 2">
            <a:extLst>
              <a:ext uri="{FF2B5EF4-FFF2-40B4-BE49-F238E27FC236}">
                <a16:creationId xmlns:a16="http://schemas.microsoft.com/office/drawing/2014/main" id="{A7FB06EF-1238-7CCF-75CF-AD33A34515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654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D1CF3-744F-94A5-C9D4-1A3EE3DCD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0E999-3FF1-A122-A2F5-0A5C44B0E26C}"/>
              </a:ext>
            </a:extLst>
          </p:cNvPr>
          <p:cNvSpPr>
            <a:spLocks noGrp="1"/>
          </p:cNvSpPr>
          <p:nvPr>
            <p:ph type="title"/>
          </p:nvPr>
        </p:nvSpPr>
        <p:spPr/>
        <p:txBody>
          <a:bodyPr/>
          <a:lstStyle/>
          <a:p>
            <a:r>
              <a:rPr lang="en-US" b="1" dirty="0">
                <a:solidFill>
                  <a:schemeClr val="bg1"/>
                </a:solidFill>
              </a:rPr>
              <a:t>Solution 1: </a:t>
            </a:r>
            <a:r>
              <a:rPr lang="en-US" dirty="0">
                <a:solidFill>
                  <a:schemeClr val="bg1"/>
                </a:solidFill>
              </a:rPr>
              <a:t>Solid State relays </a:t>
            </a:r>
            <a:r>
              <a:rPr lang="en-US" b="1" dirty="0">
                <a:solidFill>
                  <a:schemeClr val="bg1"/>
                </a:solidFill>
              </a:rPr>
              <a:t>(SSR)</a:t>
            </a:r>
          </a:p>
        </p:txBody>
      </p:sp>
      <p:graphicFrame>
        <p:nvGraphicFramePr>
          <p:cNvPr id="5" name="Table 4">
            <a:extLst>
              <a:ext uri="{FF2B5EF4-FFF2-40B4-BE49-F238E27FC236}">
                <a16:creationId xmlns:a16="http://schemas.microsoft.com/office/drawing/2014/main" id="{A60F5BAF-B22C-652D-3D28-06721711E6D2}"/>
              </a:ext>
            </a:extLst>
          </p:cNvPr>
          <p:cNvGraphicFramePr>
            <a:graphicFrameLocks noGrp="1"/>
          </p:cNvGraphicFramePr>
          <p:nvPr>
            <p:extLst>
              <p:ext uri="{D42A27DB-BD31-4B8C-83A1-F6EECF244321}">
                <p14:modId xmlns:p14="http://schemas.microsoft.com/office/powerpoint/2010/main" val="2223056235"/>
              </p:ext>
            </p:extLst>
          </p:nvPr>
        </p:nvGraphicFramePr>
        <p:xfrm>
          <a:off x="812844" y="5577422"/>
          <a:ext cx="3300820" cy="1097280"/>
        </p:xfrm>
        <a:graphic>
          <a:graphicData uri="http://schemas.openxmlformats.org/drawingml/2006/table">
            <a:tbl>
              <a:tblPr firstRow="1" bandRow="1">
                <a:tableStyleId>{5C22544A-7EE6-4342-B048-85BDC9FD1C3A}</a:tableStyleId>
              </a:tblPr>
              <a:tblGrid>
                <a:gridCol w="1650410">
                  <a:extLst>
                    <a:ext uri="{9D8B030D-6E8A-4147-A177-3AD203B41FA5}">
                      <a16:colId xmlns:a16="http://schemas.microsoft.com/office/drawing/2014/main" val="1483919977"/>
                    </a:ext>
                  </a:extLst>
                </a:gridCol>
                <a:gridCol w="1650410">
                  <a:extLst>
                    <a:ext uri="{9D8B030D-6E8A-4147-A177-3AD203B41FA5}">
                      <a16:colId xmlns:a16="http://schemas.microsoft.com/office/drawing/2014/main" val="2356279431"/>
                    </a:ext>
                  </a:extLst>
                </a:gridCol>
              </a:tblGrid>
              <a:tr h="227666">
                <a:tc>
                  <a:txBody>
                    <a:bodyPr/>
                    <a:lstStyle/>
                    <a:p>
                      <a:pPr algn="ctr"/>
                      <a:r>
                        <a:rPr lang="en-US" dirty="0"/>
                        <a:t>CONTROL</a:t>
                      </a:r>
                    </a:p>
                  </a:txBody>
                  <a:tcPr/>
                </a:tc>
                <a:tc>
                  <a:txBody>
                    <a:bodyPr/>
                    <a:lstStyle/>
                    <a:p>
                      <a:pPr algn="ctr"/>
                      <a:r>
                        <a:rPr lang="en-US" dirty="0"/>
                        <a:t>STATE</a:t>
                      </a:r>
                    </a:p>
                  </a:txBody>
                  <a:tcPr/>
                </a:tc>
                <a:extLst>
                  <a:ext uri="{0D108BD9-81ED-4DB2-BD59-A6C34878D82A}">
                    <a16:rowId xmlns:a16="http://schemas.microsoft.com/office/drawing/2014/main" val="1786079572"/>
                  </a:ext>
                </a:extLst>
              </a:tr>
              <a:tr h="335153">
                <a:tc>
                  <a:txBody>
                    <a:bodyPr/>
                    <a:lstStyle/>
                    <a:p>
                      <a:pPr algn="ctr"/>
                      <a:r>
                        <a:rPr lang="en-US" dirty="0"/>
                        <a:t>L(0) or float</a:t>
                      </a:r>
                    </a:p>
                  </a:txBody>
                  <a:tcPr/>
                </a:tc>
                <a:tc>
                  <a:txBody>
                    <a:bodyPr/>
                    <a:lstStyle/>
                    <a:p>
                      <a:pPr algn="ctr"/>
                      <a:r>
                        <a:rPr lang="en-US" dirty="0"/>
                        <a:t>OFF</a:t>
                      </a:r>
                    </a:p>
                  </a:txBody>
                  <a:tcPr/>
                </a:tc>
                <a:extLst>
                  <a:ext uri="{0D108BD9-81ED-4DB2-BD59-A6C34878D82A}">
                    <a16:rowId xmlns:a16="http://schemas.microsoft.com/office/drawing/2014/main" val="1785134722"/>
                  </a:ext>
                </a:extLst>
              </a:tr>
              <a:tr h="335153">
                <a:tc>
                  <a:txBody>
                    <a:bodyPr/>
                    <a:lstStyle/>
                    <a:p>
                      <a:pPr algn="ctr"/>
                      <a:r>
                        <a:rPr lang="en-US" dirty="0"/>
                        <a:t>H(1)</a:t>
                      </a:r>
                    </a:p>
                  </a:txBody>
                  <a:tcPr/>
                </a:tc>
                <a:tc>
                  <a:txBody>
                    <a:bodyPr/>
                    <a:lstStyle/>
                    <a:p>
                      <a:pPr algn="ctr"/>
                      <a:r>
                        <a:rPr lang="en-US" dirty="0"/>
                        <a:t>ON</a:t>
                      </a:r>
                    </a:p>
                  </a:txBody>
                  <a:tcPr/>
                </a:tc>
                <a:extLst>
                  <a:ext uri="{0D108BD9-81ED-4DB2-BD59-A6C34878D82A}">
                    <a16:rowId xmlns:a16="http://schemas.microsoft.com/office/drawing/2014/main" val="3216306454"/>
                  </a:ext>
                </a:extLst>
              </a:tr>
            </a:tbl>
          </a:graphicData>
        </a:graphic>
      </p:graphicFrame>
      <p:cxnSp>
        <p:nvCxnSpPr>
          <p:cNvPr id="15" name="Straight Connector 14">
            <a:extLst>
              <a:ext uri="{FF2B5EF4-FFF2-40B4-BE49-F238E27FC236}">
                <a16:creationId xmlns:a16="http://schemas.microsoft.com/office/drawing/2014/main" id="{4E95EE90-9721-54CF-C250-EA52330A7057}"/>
              </a:ext>
            </a:extLst>
          </p:cNvPr>
          <p:cNvCxnSpPr>
            <a:cxnSpLocks/>
          </p:cNvCxnSpPr>
          <p:nvPr/>
        </p:nvCxnSpPr>
        <p:spPr>
          <a:xfrm>
            <a:off x="4318004" y="2777873"/>
            <a:ext cx="1461004" cy="0"/>
          </a:xfrm>
          <a:prstGeom prst="line">
            <a:avLst/>
          </a:prstGeom>
          <a:ln w="3810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361E13B-B602-3BD5-BD49-0187F8458530}"/>
              </a:ext>
            </a:extLst>
          </p:cNvPr>
          <p:cNvCxnSpPr>
            <a:cxnSpLocks/>
            <a:endCxn id="79" idx="1"/>
          </p:cNvCxnSpPr>
          <p:nvPr/>
        </p:nvCxnSpPr>
        <p:spPr>
          <a:xfrm>
            <a:off x="4302125" y="4325978"/>
            <a:ext cx="1497875"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EBC2344-B08C-7CA8-833E-DCEE96979B3C}"/>
              </a:ext>
            </a:extLst>
          </p:cNvPr>
          <p:cNvCxnSpPr>
            <a:cxnSpLocks/>
          </p:cNvCxnSpPr>
          <p:nvPr/>
        </p:nvCxnSpPr>
        <p:spPr>
          <a:xfrm>
            <a:off x="4362994" y="5668586"/>
            <a:ext cx="1459101" cy="0"/>
          </a:xfrm>
          <a:prstGeom prst="line">
            <a:avLst/>
          </a:prstGeom>
          <a:ln w="38100">
            <a:solidFill>
              <a:srgbClr val="92D05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6C565DBC-91C5-A727-2745-57FF90D907E4}"/>
              </a:ext>
            </a:extLst>
          </p:cNvPr>
          <p:cNvSpPr/>
          <p:nvPr/>
        </p:nvSpPr>
        <p:spPr>
          <a:xfrm>
            <a:off x="5157644" y="2096111"/>
            <a:ext cx="2192215" cy="1383323"/>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CCA0F62A-D888-4BF6-51D8-4E055F751FC7}"/>
              </a:ext>
            </a:extLst>
          </p:cNvPr>
          <p:cNvSpPr/>
          <p:nvPr/>
        </p:nvSpPr>
        <p:spPr>
          <a:xfrm>
            <a:off x="5143356" y="3617730"/>
            <a:ext cx="2192215" cy="1383323"/>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2544A8F-02EC-0AE1-1991-1DB81C42DA3C}"/>
              </a:ext>
            </a:extLst>
          </p:cNvPr>
          <p:cNvSpPr/>
          <p:nvPr/>
        </p:nvSpPr>
        <p:spPr>
          <a:xfrm>
            <a:off x="5150500" y="5089342"/>
            <a:ext cx="2192215" cy="1383323"/>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B20F799E-DBDB-A2C0-AB29-EA7B990420F9}"/>
              </a:ext>
            </a:extLst>
          </p:cNvPr>
          <p:cNvSpPr txBox="1"/>
          <p:nvPr/>
        </p:nvSpPr>
        <p:spPr>
          <a:xfrm>
            <a:off x="5258791" y="1727756"/>
            <a:ext cx="1983492" cy="369332"/>
          </a:xfrm>
          <a:prstGeom prst="rect">
            <a:avLst/>
          </a:prstGeom>
          <a:noFill/>
        </p:spPr>
        <p:txBody>
          <a:bodyPr wrap="none" rtlCol="0">
            <a:spAutoFit/>
          </a:bodyPr>
          <a:lstStyle/>
          <a:p>
            <a:r>
              <a:rPr lang="en-US" dirty="0">
                <a:solidFill>
                  <a:schemeClr val="bg1"/>
                </a:solidFill>
              </a:rPr>
              <a:t>SOLID STATE RELAY</a:t>
            </a:r>
          </a:p>
        </p:txBody>
      </p:sp>
      <p:sp>
        <p:nvSpPr>
          <p:cNvPr id="25" name="TextBox 24">
            <a:extLst>
              <a:ext uri="{FF2B5EF4-FFF2-40B4-BE49-F238E27FC236}">
                <a16:creationId xmlns:a16="http://schemas.microsoft.com/office/drawing/2014/main" id="{7ED8CD3E-D7F5-AB97-B1E4-6D10A794DF3D}"/>
              </a:ext>
            </a:extLst>
          </p:cNvPr>
          <p:cNvSpPr txBox="1"/>
          <p:nvPr/>
        </p:nvSpPr>
        <p:spPr>
          <a:xfrm>
            <a:off x="8123014" y="2325474"/>
            <a:ext cx="1683218" cy="369332"/>
          </a:xfrm>
          <a:prstGeom prst="rect">
            <a:avLst/>
          </a:prstGeom>
          <a:noFill/>
        </p:spPr>
        <p:txBody>
          <a:bodyPr wrap="none" rtlCol="0">
            <a:spAutoFit/>
          </a:bodyPr>
          <a:lstStyle/>
          <a:p>
            <a:r>
              <a:rPr lang="en-US" dirty="0">
                <a:solidFill>
                  <a:srgbClr val="FF0000"/>
                </a:solidFill>
              </a:rPr>
              <a:t>CATHODE (Stim)</a:t>
            </a:r>
          </a:p>
        </p:txBody>
      </p:sp>
      <p:sp>
        <p:nvSpPr>
          <p:cNvPr id="26" name="TextBox 25">
            <a:extLst>
              <a:ext uri="{FF2B5EF4-FFF2-40B4-BE49-F238E27FC236}">
                <a16:creationId xmlns:a16="http://schemas.microsoft.com/office/drawing/2014/main" id="{801FE92A-519F-7411-522D-1CDA6880D1F0}"/>
              </a:ext>
            </a:extLst>
          </p:cNvPr>
          <p:cNvSpPr txBox="1"/>
          <p:nvPr/>
        </p:nvSpPr>
        <p:spPr>
          <a:xfrm>
            <a:off x="8180452" y="3866572"/>
            <a:ext cx="1468672" cy="369332"/>
          </a:xfrm>
          <a:prstGeom prst="rect">
            <a:avLst/>
          </a:prstGeom>
          <a:noFill/>
        </p:spPr>
        <p:txBody>
          <a:bodyPr wrap="none" rtlCol="0">
            <a:spAutoFit/>
          </a:bodyPr>
          <a:lstStyle/>
          <a:p>
            <a:r>
              <a:rPr lang="en-US" dirty="0">
                <a:solidFill>
                  <a:schemeClr val="bg1"/>
                </a:solidFill>
              </a:rPr>
              <a:t>ANODE (Stim)</a:t>
            </a:r>
          </a:p>
        </p:txBody>
      </p:sp>
      <p:sp>
        <p:nvSpPr>
          <p:cNvPr id="27" name="TextBox 26">
            <a:extLst>
              <a:ext uri="{FF2B5EF4-FFF2-40B4-BE49-F238E27FC236}">
                <a16:creationId xmlns:a16="http://schemas.microsoft.com/office/drawing/2014/main" id="{46CDE75D-EC37-11CD-03EA-4EB2703928B3}"/>
              </a:ext>
            </a:extLst>
          </p:cNvPr>
          <p:cNvSpPr txBox="1"/>
          <p:nvPr/>
        </p:nvSpPr>
        <p:spPr>
          <a:xfrm>
            <a:off x="8113686" y="5218006"/>
            <a:ext cx="2004075" cy="369332"/>
          </a:xfrm>
          <a:prstGeom prst="rect">
            <a:avLst/>
          </a:prstGeom>
          <a:noFill/>
          <a:ln>
            <a:noFill/>
          </a:ln>
        </p:spPr>
        <p:txBody>
          <a:bodyPr wrap="none" rtlCol="0">
            <a:spAutoFit/>
          </a:bodyPr>
          <a:lstStyle/>
          <a:p>
            <a:r>
              <a:rPr lang="en-US" dirty="0">
                <a:solidFill>
                  <a:srgbClr val="92D050"/>
                </a:solidFill>
              </a:rPr>
              <a:t>(SIGNAL GROUND)</a:t>
            </a:r>
          </a:p>
        </p:txBody>
      </p:sp>
      <p:cxnSp>
        <p:nvCxnSpPr>
          <p:cNvPr id="41" name="Straight Connector 40">
            <a:extLst>
              <a:ext uri="{FF2B5EF4-FFF2-40B4-BE49-F238E27FC236}">
                <a16:creationId xmlns:a16="http://schemas.microsoft.com/office/drawing/2014/main" id="{CE6F5B47-1859-5AA1-2E2B-CCAAC7205C7F}"/>
              </a:ext>
            </a:extLst>
          </p:cNvPr>
          <p:cNvCxnSpPr>
            <a:cxnSpLocks/>
          </p:cNvCxnSpPr>
          <p:nvPr/>
        </p:nvCxnSpPr>
        <p:spPr>
          <a:xfrm>
            <a:off x="10072380" y="4514077"/>
            <a:ext cx="0" cy="1420239"/>
          </a:xfrm>
          <a:prstGeom prst="line">
            <a:avLst/>
          </a:prstGeom>
          <a:ln w="762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1A7A365-3F69-330E-32C1-BBBB32E27014}"/>
              </a:ext>
            </a:extLst>
          </p:cNvPr>
          <p:cNvCxnSpPr>
            <a:cxnSpLocks/>
          </p:cNvCxnSpPr>
          <p:nvPr/>
        </p:nvCxnSpPr>
        <p:spPr>
          <a:xfrm>
            <a:off x="10029388" y="2959346"/>
            <a:ext cx="0" cy="1593436"/>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F0B48FF-B0EB-4FF0-5BE0-EF3A2D1A958B}"/>
              </a:ext>
            </a:extLst>
          </p:cNvPr>
          <p:cNvSpPr txBox="1"/>
          <p:nvPr/>
        </p:nvSpPr>
        <p:spPr>
          <a:xfrm>
            <a:off x="10866503" y="4190911"/>
            <a:ext cx="1099981" cy="646331"/>
          </a:xfrm>
          <a:prstGeom prst="rect">
            <a:avLst/>
          </a:prstGeom>
          <a:noFill/>
        </p:spPr>
        <p:txBody>
          <a:bodyPr wrap="none" rtlCol="0">
            <a:spAutoFit/>
          </a:bodyPr>
          <a:lstStyle/>
          <a:p>
            <a:r>
              <a:rPr lang="en-US" dirty="0">
                <a:solidFill>
                  <a:schemeClr val="bg1"/>
                </a:solidFill>
              </a:rPr>
              <a:t>CHANNEL</a:t>
            </a:r>
          </a:p>
          <a:p>
            <a:r>
              <a:rPr lang="en-US" dirty="0">
                <a:solidFill>
                  <a:schemeClr val="bg1"/>
                </a:solidFill>
              </a:rPr>
              <a:t>OUTPUT</a:t>
            </a:r>
          </a:p>
        </p:txBody>
      </p:sp>
      <p:sp>
        <p:nvSpPr>
          <p:cNvPr id="62" name="TextBox 61">
            <a:extLst>
              <a:ext uri="{FF2B5EF4-FFF2-40B4-BE49-F238E27FC236}">
                <a16:creationId xmlns:a16="http://schemas.microsoft.com/office/drawing/2014/main" id="{A2DE11F2-1516-86B4-8B47-5B20A90FD187}"/>
              </a:ext>
            </a:extLst>
          </p:cNvPr>
          <p:cNvSpPr txBox="1"/>
          <p:nvPr/>
        </p:nvSpPr>
        <p:spPr>
          <a:xfrm>
            <a:off x="5224851" y="2773554"/>
            <a:ext cx="513282" cy="369332"/>
          </a:xfrm>
          <a:prstGeom prst="rect">
            <a:avLst/>
          </a:prstGeom>
          <a:noFill/>
        </p:spPr>
        <p:txBody>
          <a:bodyPr wrap="none" rtlCol="0">
            <a:spAutoFit/>
          </a:bodyPr>
          <a:lstStyle/>
          <a:p>
            <a:r>
              <a:rPr lang="en-US" dirty="0">
                <a:solidFill>
                  <a:schemeClr val="bg1"/>
                </a:solidFill>
              </a:rPr>
              <a:t>LED</a:t>
            </a:r>
          </a:p>
        </p:txBody>
      </p:sp>
      <p:sp>
        <p:nvSpPr>
          <p:cNvPr id="66" name="Lightning Bolt 65">
            <a:extLst>
              <a:ext uri="{FF2B5EF4-FFF2-40B4-BE49-F238E27FC236}">
                <a16:creationId xmlns:a16="http://schemas.microsoft.com/office/drawing/2014/main" id="{5E96AA02-CB31-8C0A-0306-F347E08B634C}"/>
              </a:ext>
            </a:extLst>
          </p:cNvPr>
          <p:cNvSpPr/>
          <p:nvPr/>
        </p:nvSpPr>
        <p:spPr>
          <a:xfrm rot="17460792">
            <a:off x="6060409" y="2755359"/>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ightning Bolt 66">
            <a:extLst>
              <a:ext uri="{FF2B5EF4-FFF2-40B4-BE49-F238E27FC236}">
                <a16:creationId xmlns:a16="http://schemas.microsoft.com/office/drawing/2014/main" id="{DAC32B68-9033-D228-3761-4CB28EC4F42F}"/>
              </a:ext>
            </a:extLst>
          </p:cNvPr>
          <p:cNvSpPr/>
          <p:nvPr/>
        </p:nvSpPr>
        <p:spPr>
          <a:xfrm rot="20046356">
            <a:off x="6060410" y="2516159"/>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elay 68">
            <a:extLst>
              <a:ext uri="{FF2B5EF4-FFF2-40B4-BE49-F238E27FC236}">
                <a16:creationId xmlns:a16="http://schemas.microsoft.com/office/drawing/2014/main" id="{7E333DCF-B15A-426C-A7F1-22B9DE11C255}"/>
              </a:ext>
            </a:extLst>
          </p:cNvPr>
          <p:cNvSpPr/>
          <p:nvPr/>
        </p:nvSpPr>
        <p:spPr>
          <a:xfrm>
            <a:off x="5788497" y="2685482"/>
            <a:ext cx="189498" cy="189498"/>
          </a:xfrm>
          <a:prstGeom prst="flowChartDelay">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C121C19-9B7F-59FF-BDCC-7DFD96C07901}"/>
              </a:ext>
            </a:extLst>
          </p:cNvPr>
          <p:cNvSpPr/>
          <p:nvPr/>
        </p:nvSpPr>
        <p:spPr>
          <a:xfrm>
            <a:off x="6445799" y="2465443"/>
            <a:ext cx="578581" cy="57820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OPTICAL RECIEVER AND</a:t>
            </a:r>
          </a:p>
          <a:p>
            <a:pPr algn="ctr"/>
            <a:r>
              <a:rPr lang="en-US" sz="700" dirty="0">
                <a:solidFill>
                  <a:schemeClr val="bg1"/>
                </a:solidFill>
              </a:rPr>
              <a:t>SWITCH</a:t>
            </a:r>
          </a:p>
        </p:txBody>
      </p:sp>
      <p:cxnSp>
        <p:nvCxnSpPr>
          <p:cNvPr id="21" name="Straight Connector 20">
            <a:extLst>
              <a:ext uri="{FF2B5EF4-FFF2-40B4-BE49-F238E27FC236}">
                <a16:creationId xmlns:a16="http://schemas.microsoft.com/office/drawing/2014/main" id="{F7E36396-E7AF-0B64-9AF4-7C8D00926D7C}"/>
              </a:ext>
            </a:extLst>
          </p:cNvPr>
          <p:cNvCxnSpPr/>
          <p:nvPr/>
        </p:nvCxnSpPr>
        <p:spPr>
          <a:xfrm>
            <a:off x="6943698" y="2503910"/>
            <a:ext cx="1188720" cy="0"/>
          </a:xfrm>
          <a:prstGeom prst="line">
            <a:avLst/>
          </a:prstGeom>
          <a:ln w="76200">
            <a:solidFill>
              <a:srgbClr val="FF0000"/>
            </a:solidFill>
            <a:prstDash val="sysDot"/>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B769315-5FB2-A041-57D6-855ECD9E22C9}"/>
              </a:ext>
            </a:extLst>
          </p:cNvPr>
          <p:cNvCxnSpPr>
            <a:cxnSpLocks/>
          </p:cNvCxnSpPr>
          <p:nvPr/>
        </p:nvCxnSpPr>
        <p:spPr>
          <a:xfrm>
            <a:off x="6943698" y="2998302"/>
            <a:ext cx="3134050" cy="0"/>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8354226-2C2A-549B-7897-199D6C771A07}"/>
              </a:ext>
            </a:extLst>
          </p:cNvPr>
          <p:cNvSpPr txBox="1"/>
          <p:nvPr/>
        </p:nvSpPr>
        <p:spPr>
          <a:xfrm>
            <a:off x="5236354" y="4319301"/>
            <a:ext cx="513282" cy="369332"/>
          </a:xfrm>
          <a:prstGeom prst="rect">
            <a:avLst/>
          </a:prstGeom>
          <a:noFill/>
        </p:spPr>
        <p:txBody>
          <a:bodyPr wrap="none" rtlCol="0">
            <a:spAutoFit/>
          </a:bodyPr>
          <a:lstStyle/>
          <a:p>
            <a:r>
              <a:rPr lang="en-US" dirty="0">
                <a:solidFill>
                  <a:schemeClr val="bg1"/>
                </a:solidFill>
              </a:rPr>
              <a:t>LED</a:t>
            </a:r>
          </a:p>
        </p:txBody>
      </p:sp>
      <p:sp>
        <p:nvSpPr>
          <p:cNvPr id="77" name="Lightning Bolt 76">
            <a:extLst>
              <a:ext uri="{FF2B5EF4-FFF2-40B4-BE49-F238E27FC236}">
                <a16:creationId xmlns:a16="http://schemas.microsoft.com/office/drawing/2014/main" id="{DAA7D8EB-2D8C-8C59-C839-2FA5FB798892}"/>
              </a:ext>
            </a:extLst>
          </p:cNvPr>
          <p:cNvSpPr/>
          <p:nvPr/>
        </p:nvSpPr>
        <p:spPr>
          <a:xfrm rot="17460792">
            <a:off x="6071912" y="4301106"/>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Lightning Bolt 77">
            <a:extLst>
              <a:ext uri="{FF2B5EF4-FFF2-40B4-BE49-F238E27FC236}">
                <a16:creationId xmlns:a16="http://schemas.microsoft.com/office/drawing/2014/main" id="{315D27EB-7EA0-6035-726F-E7AD19CBD334}"/>
              </a:ext>
            </a:extLst>
          </p:cNvPr>
          <p:cNvSpPr/>
          <p:nvPr/>
        </p:nvSpPr>
        <p:spPr>
          <a:xfrm rot="20046356">
            <a:off x="6071913" y="4061906"/>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elay 78">
            <a:extLst>
              <a:ext uri="{FF2B5EF4-FFF2-40B4-BE49-F238E27FC236}">
                <a16:creationId xmlns:a16="http://schemas.microsoft.com/office/drawing/2014/main" id="{33EAE2FF-1088-43D9-22AB-6ADA82FFB8D7}"/>
              </a:ext>
            </a:extLst>
          </p:cNvPr>
          <p:cNvSpPr/>
          <p:nvPr/>
        </p:nvSpPr>
        <p:spPr>
          <a:xfrm>
            <a:off x="5800000" y="4231229"/>
            <a:ext cx="189498" cy="189498"/>
          </a:xfrm>
          <a:prstGeom prst="flowChartDelay">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8056A71-E323-088F-1EED-74291240D741}"/>
              </a:ext>
            </a:extLst>
          </p:cNvPr>
          <p:cNvSpPr/>
          <p:nvPr/>
        </p:nvSpPr>
        <p:spPr>
          <a:xfrm>
            <a:off x="6457302" y="4011190"/>
            <a:ext cx="578581" cy="57820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OPTICAL RECIEVER AND</a:t>
            </a:r>
          </a:p>
          <a:p>
            <a:pPr algn="ctr"/>
            <a:r>
              <a:rPr lang="en-US" sz="700" dirty="0">
                <a:solidFill>
                  <a:schemeClr val="bg1"/>
                </a:solidFill>
              </a:rPr>
              <a:t>SWITCH</a:t>
            </a:r>
          </a:p>
        </p:txBody>
      </p:sp>
      <p:cxnSp>
        <p:nvCxnSpPr>
          <p:cNvPr id="22" name="Straight Connector 21">
            <a:extLst>
              <a:ext uri="{FF2B5EF4-FFF2-40B4-BE49-F238E27FC236}">
                <a16:creationId xmlns:a16="http://schemas.microsoft.com/office/drawing/2014/main" id="{B09420E0-BF1F-8164-226E-C959304BE955}"/>
              </a:ext>
            </a:extLst>
          </p:cNvPr>
          <p:cNvCxnSpPr/>
          <p:nvPr/>
        </p:nvCxnSpPr>
        <p:spPr>
          <a:xfrm>
            <a:off x="6957145" y="4048195"/>
            <a:ext cx="1188720" cy="0"/>
          </a:xfrm>
          <a:prstGeom prst="line">
            <a:avLst/>
          </a:prstGeom>
          <a:ln w="76200">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4EA7732-6A28-A03D-9680-E6A817B1D2F3}"/>
              </a:ext>
            </a:extLst>
          </p:cNvPr>
          <p:cNvCxnSpPr>
            <a:cxnSpLocks/>
          </p:cNvCxnSpPr>
          <p:nvPr/>
        </p:nvCxnSpPr>
        <p:spPr>
          <a:xfrm>
            <a:off x="6957145" y="4552782"/>
            <a:ext cx="3134050" cy="0"/>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F9BDF29-6759-5DB4-5337-15D9712D820D}"/>
              </a:ext>
            </a:extLst>
          </p:cNvPr>
          <p:cNvSpPr txBox="1"/>
          <p:nvPr/>
        </p:nvSpPr>
        <p:spPr>
          <a:xfrm>
            <a:off x="5262973" y="5668586"/>
            <a:ext cx="513282" cy="369332"/>
          </a:xfrm>
          <a:prstGeom prst="rect">
            <a:avLst/>
          </a:prstGeom>
          <a:noFill/>
        </p:spPr>
        <p:txBody>
          <a:bodyPr wrap="none" rtlCol="0">
            <a:spAutoFit/>
          </a:bodyPr>
          <a:lstStyle/>
          <a:p>
            <a:r>
              <a:rPr lang="en-US" dirty="0">
                <a:solidFill>
                  <a:schemeClr val="bg1"/>
                </a:solidFill>
              </a:rPr>
              <a:t>LED</a:t>
            </a:r>
          </a:p>
        </p:txBody>
      </p:sp>
      <p:sp>
        <p:nvSpPr>
          <p:cNvPr id="89" name="Lightning Bolt 88">
            <a:extLst>
              <a:ext uri="{FF2B5EF4-FFF2-40B4-BE49-F238E27FC236}">
                <a16:creationId xmlns:a16="http://schemas.microsoft.com/office/drawing/2014/main" id="{4DB723C2-2E86-C544-E2DC-640E3B034429}"/>
              </a:ext>
            </a:extLst>
          </p:cNvPr>
          <p:cNvSpPr/>
          <p:nvPr/>
        </p:nvSpPr>
        <p:spPr>
          <a:xfrm rot="17460792">
            <a:off x="6098531" y="5650391"/>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Lightning Bolt 89">
            <a:extLst>
              <a:ext uri="{FF2B5EF4-FFF2-40B4-BE49-F238E27FC236}">
                <a16:creationId xmlns:a16="http://schemas.microsoft.com/office/drawing/2014/main" id="{EB1DED0A-9197-B4E9-7322-227EFE75AAB9}"/>
              </a:ext>
            </a:extLst>
          </p:cNvPr>
          <p:cNvSpPr/>
          <p:nvPr/>
        </p:nvSpPr>
        <p:spPr>
          <a:xfrm rot="20046356">
            <a:off x="6098532" y="5411191"/>
            <a:ext cx="278566" cy="278566"/>
          </a:xfrm>
          <a:prstGeom prst="lightningBol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Delay 90">
            <a:extLst>
              <a:ext uri="{FF2B5EF4-FFF2-40B4-BE49-F238E27FC236}">
                <a16:creationId xmlns:a16="http://schemas.microsoft.com/office/drawing/2014/main" id="{BEC93D37-F563-4C6D-24C3-669F4EB01570}"/>
              </a:ext>
            </a:extLst>
          </p:cNvPr>
          <p:cNvSpPr/>
          <p:nvPr/>
        </p:nvSpPr>
        <p:spPr>
          <a:xfrm>
            <a:off x="5826619" y="5580514"/>
            <a:ext cx="189498" cy="189498"/>
          </a:xfrm>
          <a:prstGeom prst="flowChartDelay">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A9D9255-0BD2-F128-9DB3-BC2D5B0180F3}"/>
              </a:ext>
            </a:extLst>
          </p:cNvPr>
          <p:cNvSpPr/>
          <p:nvPr/>
        </p:nvSpPr>
        <p:spPr>
          <a:xfrm>
            <a:off x="6483921" y="5360475"/>
            <a:ext cx="578581" cy="578203"/>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OPTICAL RECIEVER AND</a:t>
            </a:r>
          </a:p>
          <a:p>
            <a:pPr algn="ctr"/>
            <a:r>
              <a:rPr lang="en-US" sz="700" dirty="0">
                <a:solidFill>
                  <a:schemeClr val="bg1"/>
                </a:solidFill>
              </a:rPr>
              <a:t>SWITCH</a:t>
            </a:r>
          </a:p>
        </p:txBody>
      </p:sp>
      <p:cxnSp>
        <p:nvCxnSpPr>
          <p:cNvPr id="23" name="Straight Connector 22">
            <a:extLst>
              <a:ext uri="{FF2B5EF4-FFF2-40B4-BE49-F238E27FC236}">
                <a16:creationId xmlns:a16="http://schemas.microsoft.com/office/drawing/2014/main" id="{6CBE01B3-38A4-CC24-43ED-776CC4305F81}"/>
              </a:ext>
            </a:extLst>
          </p:cNvPr>
          <p:cNvCxnSpPr/>
          <p:nvPr/>
        </p:nvCxnSpPr>
        <p:spPr>
          <a:xfrm>
            <a:off x="6987378" y="5396442"/>
            <a:ext cx="1188720" cy="0"/>
          </a:xfrm>
          <a:prstGeom prst="line">
            <a:avLst/>
          </a:prstGeom>
          <a:ln w="76200">
            <a:solidFill>
              <a:srgbClr val="92D050"/>
            </a:solidFill>
            <a:prstDash val="sysDot"/>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A1DDF62-8842-B4E3-49E1-CFAC430E43FB}"/>
              </a:ext>
            </a:extLst>
          </p:cNvPr>
          <p:cNvCxnSpPr>
            <a:cxnSpLocks/>
          </p:cNvCxnSpPr>
          <p:nvPr/>
        </p:nvCxnSpPr>
        <p:spPr>
          <a:xfrm>
            <a:off x="6984039" y="5900675"/>
            <a:ext cx="3134050" cy="0"/>
          </a:xfrm>
          <a:prstGeom prst="line">
            <a:avLst/>
          </a:prstGeom>
          <a:ln w="762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CDE0F3-8EAF-4B27-F103-9E440613DA53}"/>
              </a:ext>
            </a:extLst>
          </p:cNvPr>
          <p:cNvCxnSpPr>
            <a:cxnSpLocks/>
          </p:cNvCxnSpPr>
          <p:nvPr/>
        </p:nvCxnSpPr>
        <p:spPr>
          <a:xfrm>
            <a:off x="10074861" y="4542279"/>
            <a:ext cx="839640" cy="9900"/>
          </a:xfrm>
          <a:prstGeom prst="line">
            <a:avLst/>
          </a:prstGeom>
          <a:ln w="38100">
            <a:solidFill>
              <a:schemeClr val="tx2">
                <a:lumMod val="50000"/>
              </a:schemeClr>
            </a:solidFill>
          </a:ln>
        </p:spPr>
        <p:style>
          <a:lnRef idx="1">
            <a:schemeClr val="dk1"/>
          </a:lnRef>
          <a:fillRef idx="0">
            <a:schemeClr val="dk1"/>
          </a:fillRef>
          <a:effectRef idx="0">
            <a:schemeClr val="dk1"/>
          </a:effectRef>
          <a:fontRef idx="minor">
            <a:schemeClr val="tx1"/>
          </a:fontRef>
        </p:style>
      </p:cxnSp>
      <p:sp>
        <p:nvSpPr>
          <p:cNvPr id="94" name="Content Placeholder 2">
            <a:extLst>
              <a:ext uri="{FF2B5EF4-FFF2-40B4-BE49-F238E27FC236}">
                <a16:creationId xmlns:a16="http://schemas.microsoft.com/office/drawing/2014/main" id="{2A8A23EE-4DB7-D36E-3F6D-A5EF9AB20FD9}"/>
              </a:ext>
            </a:extLst>
          </p:cNvPr>
          <p:cNvSpPr>
            <a:spLocks noGrp="1"/>
          </p:cNvSpPr>
          <p:nvPr>
            <p:ph idx="1"/>
          </p:nvPr>
        </p:nvSpPr>
        <p:spPr>
          <a:xfrm>
            <a:off x="1105166" y="1914008"/>
            <a:ext cx="3257828" cy="3905128"/>
          </a:xfrm>
        </p:spPr>
        <p:txBody>
          <a:bodyPr>
            <a:normAutofit/>
          </a:bodyPr>
          <a:lstStyle/>
          <a:p>
            <a:r>
              <a:rPr lang="en-US" dirty="0">
                <a:solidFill>
                  <a:schemeClr val="bg1"/>
                </a:solidFill>
              </a:rPr>
              <a:t>SSRs </a:t>
            </a:r>
            <a:r>
              <a:rPr lang="en-US" b="1" u="sng" dirty="0">
                <a:solidFill>
                  <a:schemeClr val="bg1"/>
                </a:solidFill>
              </a:rPr>
              <a:t>optically isolate </a:t>
            </a:r>
            <a:r>
              <a:rPr lang="en-US" dirty="0">
                <a:solidFill>
                  <a:schemeClr val="bg1"/>
                </a:solidFill>
              </a:rPr>
              <a:t>signal from one side to another</a:t>
            </a:r>
          </a:p>
          <a:p>
            <a:r>
              <a:rPr lang="en-US" dirty="0">
                <a:solidFill>
                  <a:schemeClr val="bg1"/>
                </a:solidFill>
              </a:rPr>
              <a:t>Currently used in many Analog Isolators for medical applications</a:t>
            </a:r>
          </a:p>
        </p:txBody>
      </p:sp>
      <p:sp>
        <p:nvSpPr>
          <p:cNvPr id="47" name="Oval 46">
            <a:extLst>
              <a:ext uri="{FF2B5EF4-FFF2-40B4-BE49-F238E27FC236}">
                <a16:creationId xmlns:a16="http://schemas.microsoft.com/office/drawing/2014/main" id="{C3E43FA1-F10D-F6B0-7E73-F7CE34668F33}"/>
              </a:ext>
            </a:extLst>
          </p:cNvPr>
          <p:cNvSpPr/>
          <p:nvPr/>
        </p:nvSpPr>
        <p:spPr>
          <a:xfrm>
            <a:off x="9914614" y="4365478"/>
            <a:ext cx="315532" cy="31553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347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EF162-295D-7B3E-8D59-95561DBC0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8ED404-1BFB-9C07-35F6-5DC499565C50}"/>
              </a:ext>
            </a:extLst>
          </p:cNvPr>
          <p:cNvSpPr>
            <a:spLocks noGrp="1"/>
          </p:cNvSpPr>
          <p:nvPr>
            <p:ph type="title"/>
          </p:nvPr>
        </p:nvSpPr>
        <p:spPr/>
        <p:txBody>
          <a:bodyPr>
            <a:normAutofit/>
          </a:bodyPr>
          <a:lstStyle/>
          <a:p>
            <a:r>
              <a:rPr lang="en-US" b="1" dirty="0">
                <a:solidFill>
                  <a:schemeClr val="bg1"/>
                </a:solidFill>
              </a:rPr>
              <a:t>Objective 2.</a:t>
            </a:r>
            <a:r>
              <a:rPr lang="en-US" dirty="0">
                <a:solidFill>
                  <a:schemeClr val="bg1"/>
                </a:solidFill>
              </a:rPr>
              <a:t> </a:t>
            </a:r>
            <a:r>
              <a:rPr lang="en-US" b="1" dirty="0">
                <a:solidFill>
                  <a:schemeClr val="bg1"/>
                </a:solidFill>
              </a:rPr>
              <a:t>Quickly choose and change </a:t>
            </a:r>
            <a:r>
              <a:rPr lang="en-US" dirty="0">
                <a:solidFill>
                  <a:schemeClr val="bg1"/>
                </a:solidFill>
              </a:rPr>
              <a:t>which </a:t>
            </a:r>
            <a:r>
              <a:rPr lang="en-US" b="1" dirty="0">
                <a:solidFill>
                  <a:schemeClr val="bg1"/>
                </a:solidFill>
              </a:rPr>
              <a:t>signal</a:t>
            </a:r>
            <a:r>
              <a:rPr lang="en-US" dirty="0">
                <a:solidFill>
                  <a:schemeClr val="bg1"/>
                </a:solidFill>
              </a:rPr>
              <a:t> (Cathode, Anode, Grounded, or Floating) each stimulating </a:t>
            </a:r>
            <a:r>
              <a:rPr lang="en-US" b="1" dirty="0">
                <a:solidFill>
                  <a:schemeClr val="bg1"/>
                </a:solidFill>
              </a:rPr>
              <a:t>electrode receives</a:t>
            </a:r>
          </a:p>
        </p:txBody>
      </p:sp>
      <p:sp>
        <p:nvSpPr>
          <p:cNvPr id="3" name="Text Placeholder 2">
            <a:extLst>
              <a:ext uri="{FF2B5EF4-FFF2-40B4-BE49-F238E27FC236}">
                <a16:creationId xmlns:a16="http://schemas.microsoft.com/office/drawing/2014/main" id="{1F57212D-F411-6F8C-0E46-C1D616C1F1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59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2936-16D2-3C5E-CD38-682EF83BBCCF}"/>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1BAFFC-49FF-32FE-03CE-F5CDE41B3EB8}"/>
              </a:ext>
            </a:extLst>
          </p:cNvPr>
          <p:cNvCxnSpPr/>
          <p:nvPr/>
        </p:nvCxnSpPr>
        <p:spPr>
          <a:xfrm>
            <a:off x="1295403" y="5254151"/>
            <a:ext cx="1184031" cy="0"/>
          </a:xfrm>
          <a:prstGeom prst="line">
            <a:avLst/>
          </a:prstGeom>
          <a:ln w="38100">
            <a:solidFill>
              <a:srgbClr val="00B0F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5CF6205-6987-924B-523A-F4CCF6FB8753}"/>
              </a:ext>
            </a:extLst>
          </p:cNvPr>
          <p:cNvCxnSpPr>
            <a:cxnSpLocks/>
          </p:cNvCxnSpPr>
          <p:nvPr/>
        </p:nvCxnSpPr>
        <p:spPr>
          <a:xfrm>
            <a:off x="1260233" y="5617567"/>
            <a:ext cx="1582616" cy="0"/>
          </a:xfrm>
          <a:prstGeom prst="line">
            <a:avLst/>
          </a:prstGeom>
          <a:ln w="38100">
            <a:solidFill>
              <a:srgbClr val="FFFF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38E5753-7DF0-1A47-A4E2-87EEAC140F1A}"/>
              </a:ext>
            </a:extLst>
          </p:cNvPr>
          <p:cNvCxnSpPr>
            <a:cxnSpLocks/>
          </p:cNvCxnSpPr>
          <p:nvPr/>
        </p:nvCxnSpPr>
        <p:spPr>
          <a:xfrm flipV="1">
            <a:off x="2842849" y="3706704"/>
            <a:ext cx="0" cy="1910863"/>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6101204-EFFD-A856-657F-A316795E4DB8}"/>
              </a:ext>
            </a:extLst>
          </p:cNvPr>
          <p:cNvCxnSpPr>
            <a:cxnSpLocks/>
          </p:cNvCxnSpPr>
          <p:nvPr/>
        </p:nvCxnSpPr>
        <p:spPr>
          <a:xfrm flipV="1">
            <a:off x="2479434" y="3437073"/>
            <a:ext cx="0" cy="1817078"/>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096D3B8-E514-4BF9-B1AE-207D08853627}"/>
              </a:ext>
            </a:extLst>
          </p:cNvPr>
          <p:cNvCxnSpPr/>
          <p:nvPr/>
        </p:nvCxnSpPr>
        <p:spPr>
          <a:xfrm>
            <a:off x="2479434" y="3448797"/>
            <a:ext cx="1184031"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A29425E-7930-A182-C417-23812C232573}"/>
              </a:ext>
            </a:extLst>
          </p:cNvPr>
          <p:cNvCxnSpPr>
            <a:cxnSpLocks/>
          </p:cNvCxnSpPr>
          <p:nvPr/>
        </p:nvCxnSpPr>
        <p:spPr>
          <a:xfrm>
            <a:off x="2842849" y="3706704"/>
            <a:ext cx="820616" cy="0"/>
          </a:xfrm>
          <a:prstGeom prst="line">
            <a:avLst/>
          </a:prstGeom>
          <a:ln w="38100">
            <a:solidFill>
              <a:srgbClr val="FFFF00"/>
            </a:solidFill>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C9CE09D4-977A-1C30-9918-0DE1EEA7C778}"/>
              </a:ext>
            </a:extLst>
          </p:cNvPr>
          <p:cNvSpPr/>
          <p:nvPr/>
        </p:nvSpPr>
        <p:spPr>
          <a:xfrm>
            <a:off x="3663464" y="2323381"/>
            <a:ext cx="2192215" cy="1383323"/>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31F74CA-2C3A-1A11-910F-547DBB157052}"/>
              </a:ext>
            </a:extLst>
          </p:cNvPr>
          <p:cNvCxnSpPr>
            <a:cxnSpLocks/>
          </p:cNvCxnSpPr>
          <p:nvPr/>
        </p:nvCxnSpPr>
        <p:spPr>
          <a:xfrm flipV="1">
            <a:off x="2842849" y="1754811"/>
            <a:ext cx="0" cy="1137139"/>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C71F41C-0709-4B5A-E080-CEDD1CDE479F}"/>
              </a:ext>
            </a:extLst>
          </p:cNvPr>
          <p:cNvCxnSpPr>
            <a:cxnSpLocks/>
          </p:cNvCxnSpPr>
          <p:nvPr/>
        </p:nvCxnSpPr>
        <p:spPr>
          <a:xfrm>
            <a:off x="2842849" y="2891950"/>
            <a:ext cx="820615"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68755A1-E64C-9573-EBC8-D52DF84BBF3E}"/>
              </a:ext>
            </a:extLst>
          </p:cNvPr>
          <p:cNvCxnSpPr>
            <a:cxnSpLocks/>
            <a:endCxn id="29" idx="2"/>
          </p:cNvCxnSpPr>
          <p:nvPr/>
        </p:nvCxnSpPr>
        <p:spPr>
          <a:xfrm flipV="1">
            <a:off x="4470454" y="2469919"/>
            <a:ext cx="571314" cy="42363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47E332F-97F9-EC0F-BC07-018A1D307168}"/>
              </a:ext>
            </a:extLst>
          </p:cNvPr>
          <p:cNvCxnSpPr>
            <a:cxnSpLocks/>
            <a:stCxn id="29" idx="6"/>
            <a:endCxn id="42" idx="1"/>
          </p:cNvCxnSpPr>
          <p:nvPr/>
        </p:nvCxnSpPr>
        <p:spPr>
          <a:xfrm>
            <a:off x="5334845" y="2469919"/>
            <a:ext cx="2216878" cy="2614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74C1054-DDC1-BFE9-04D4-14D011F1EE85}"/>
              </a:ext>
            </a:extLst>
          </p:cNvPr>
          <p:cNvCxnSpPr>
            <a:cxnSpLocks/>
            <a:stCxn id="30" idx="6"/>
          </p:cNvCxnSpPr>
          <p:nvPr/>
        </p:nvCxnSpPr>
        <p:spPr>
          <a:xfrm>
            <a:off x="5311754" y="2913264"/>
            <a:ext cx="1432979" cy="19715"/>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D59E606-59AC-54F9-B798-A9DCEB71C6EE}"/>
              </a:ext>
            </a:extLst>
          </p:cNvPr>
          <p:cNvCxnSpPr>
            <a:cxnSpLocks/>
            <a:stCxn id="31" idx="6"/>
          </p:cNvCxnSpPr>
          <p:nvPr/>
        </p:nvCxnSpPr>
        <p:spPr>
          <a:xfrm>
            <a:off x="5316372" y="3393555"/>
            <a:ext cx="961339" cy="2487"/>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7C7D103-3AE1-BF30-F4DA-D29787ADB877}"/>
              </a:ext>
            </a:extLst>
          </p:cNvPr>
          <p:cNvSpPr/>
          <p:nvPr/>
        </p:nvSpPr>
        <p:spPr>
          <a:xfrm>
            <a:off x="5041768" y="2323380"/>
            <a:ext cx="293077" cy="29307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4FB696D4-E88D-4B0A-F387-19E5225E6A2A}"/>
              </a:ext>
            </a:extLst>
          </p:cNvPr>
          <p:cNvSpPr/>
          <p:nvPr/>
        </p:nvSpPr>
        <p:spPr>
          <a:xfrm>
            <a:off x="5018677" y="2766725"/>
            <a:ext cx="293077" cy="293077"/>
          </a:xfrm>
          <a:prstGeom prst="ellipse">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AD097147-4F63-604D-6800-6595DE8024D2}"/>
              </a:ext>
            </a:extLst>
          </p:cNvPr>
          <p:cNvSpPr/>
          <p:nvPr/>
        </p:nvSpPr>
        <p:spPr>
          <a:xfrm>
            <a:off x="5023295" y="3247016"/>
            <a:ext cx="293077" cy="293077"/>
          </a:xfrm>
          <a:prstGeom prst="ellipse">
            <a:avLst/>
          </a:prstGeom>
          <a:no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60CA27DB-7B01-CB4A-F3F7-E0667ED98D89}"/>
              </a:ext>
            </a:extLst>
          </p:cNvPr>
          <p:cNvCxnSpPr>
            <a:cxnSpLocks/>
          </p:cNvCxnSpPr>
          <p:nvPr/>
        </p:nvCxnSpPr>
        <p:spPr>
          <a:xfrm flipV="1">
            <a:off x="6260601" y="3379409"/>
            <a:ext cx="0" cy="1817078"/>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2393715-4C11-488B-10BD-170695A5D938}"/>
              </a:ext>
            </a:extLst>
          </p:cNvPr>
          <p:cNvCxnSpPr>
            <a:cxnSpLocks/>
          </p:cNvCxnSpPr>
          <p:nvPr/>
        </p:nvCxnSpPr>
        <p:spPr>
          <a:xfrm flipV="1">
            <a:off x="6730158" y="2918090"/>
            <a:ext cx="0" cy="1110999"/>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C287BF5-7994-BEC5-833E-9A63A0C2F4EE}"/>
              </a:ext>
            </a:extLst>
          </p:cNvPr>
          <p:cNvCxnSpPr>
            <a:cxnSpLocks/>
          </p:cNvCxnSpPr>
          <p:nvPr/>
        </p:nvCxnSpPr>
        <p:spPr>
          <a:xfrm>
            <a:off x="6712083" y="4029089"/>
            <a:ext cx="80255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69E320C-1685-B841-7B68-94138F2D67FB}"/>
              </a:ext>
            </a:extLst>
          </p:cNvPr>
          <p:cNvCxnSpPr>
            <a:cxnSpLocks/>
          </p:cNvCxnSpPr>
          <p:nvPr/>
        </p:nvCxnSpPr>
        <p:spPr>
          <a:xfrm>
            <a:off x="6271691" y="5175415"/>
            <a:ext cx="1263874" cy="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FEEAE2BF-3CC4-B165-B821-FB216F1EDC46}"/>
              </a:ext>
            </a:extLst>
          </p:cNvPr>
          <p:cNvSpPr/>
          <p:nvPr/>
        </p:nvSpPr>
        <p:spPr>
          <a:xfrm>
            <a:off x="7551723" y="1804397"/>
            <a:ext cx="2192215" cy="1383323"/>
          </a:xfrm>
          <a:prstGeom prst="rect">
            <a:avLst/>
          </a:prstGeom>
          <a:solidFill>
            <a:srgbClr val="FF0000"/>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CATHODE</a:t>
            </a:r>
          </a:p>
        </p:txBody>
      </p:sp>
      <p:sp>
        <p:nvSpPr>
          <p:cNvPr id="44" name="Rectangle 43">
            <a:extLst>
              <a:ext uri="{FF2B5EF4-FFF2-40B4-BE49-F238E27FC236}">
                <a16:creationId xmlns:a16="http://schemas.microsoft.com/office/drawing/2014/main" id="{4DBCC9F8-D06C-4E88-7D3F-0192508CAB60}"/>
              </a:ext>
            </a:extLst>
          </p:cNvPr>
          <p:cNvSpPr/>
          <p:nvPr/>
        </p:nvSpPr>
        <p:spPr>
          <a:xfrm>
            <a:off x="7537435" y="3326016"/>
            <a:ext cx="2192215" cy="1383323"/>
          </a:xfrm>
          <a:prstGeom prst="rect">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ANODE</a:t>
            </a:r>
          </a:p>
        </p:txBody>
      </p:sp>
      <p:sp>
        <p:nvSpPr>
          <p:cNvPr id="45" name="Rectangle 44">
            <a:extLst>
              <a:ext uri="{FF2B5EF4-FFF2-40B4-BE49-F238E27FC236}">
                <a16:creationId xmlns:a16="http://schemas.microsoft.com/office/drawing/2014/main" id="{79135F94-301B-D046-1C19-AB82EACA3EE9}"/>
              </a:ext>
            </a:extLst>
          </p:cNvPr>
          <p:cNvSpPr/>
          <p:nvPr/>
        </p:nvSpPr>
        <p:spPr>
          <a:xfrm>
            <a:off x="7544579" y="4797628"/>
            <a:ext cx="2192215" cy="1383323"/>
          </a:xfrm>
          <a:prstGeom prst="rect">
            <a:avLst/>
          </a:prstGeom>
          <a:solidFill>
            <a:srgbClr val="92D050"/>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SGND</a:t>
            </a:r>
          </a:p>
          <a:p>
            <a:pPr algn="ctr"/>
            <a:r>
              <a:rPr lang="en-US" dirty="0"/>
              <a:t>(SIGNAL GROUND)</a:t>
            </a:r>
          </a:p>
        </p:txBody>
      </p:sp>
      <p:sp>
        <p:nvSpPr>
          <p:cNvPr id="49" name="TextBox 48">
            <a:extLst>
              <a:ext uri="{FF2B5EF4-FFF2-40B4-BE49-F238E27FC236}">
                <a16:creationId xmlns:a16="http://schemas.microsoft.com/office/drawing/2014/main" id="{F1151E2B-EC9D-9AF4-91B5-A5F5A5332E90}"/>
              </a:ext>
            </a:extLst>
          </p:cNvPr>
          <p:cNvSpPr txBox="1"/>
          <p:nvPr/>
        </p:nvSpPr>
        <p:spPr>
          <a:xfrm>
            <a:off x="2620685" y="1392520"/>
            <a:ext cx="450764" cy="369332"/>
          </a:xfrm>
          <a:prstGeom prst="rect">
            <a:avLst/>
          </a:prstGeom>
          <a:noFill/>
        </p:spPr>
        <p:txBody>
          <a:bodyPr wrap="none" rtlCol="0">
            <a:spAutoFit/>
          </a:bodyPr>
          <a:lstStyle/>
          <a:p>
            <a:r>
              <a:rPr lang="en-US" dirty="0">
                <a:solidFill>
                  <a:srgbClr val="FF0000"/>
                </a:solidFill>
              </a:rPr>
              <a:t>5V</a:t>
            </a:r>
          </a:p>
        </p:txBody>
      </p:sp>
      <p:sp>
        <p:nvSpPr>
          <p:cNvPr id="50" name="TextBox 49">
            <a:extLst>
              <a:ext uri="{FF2B5EF4-FFF2-40B4-BE49-F238E27FC236}">
                <a16:creationId xmlns:a16="http://schemas.microsoft.com/office/drawing/2014/main" id="{F7195C03-936C-CE8C-3B7E-5E775CEDD143}"/>
              </a:ext>
            </a:extLst>
          </p:cNvPr>
          <p:cNvSpPr txBox="1"/>
          <p:nvPr/>
        </p:nvSpPr>
        <p:spPr>
          <a:xfrm>
            <a:off x="859120" y="5036673"/>
            <a:ext cx="426720" cy="369332"/>
          </a:xfrm>
          <a:prstGeom prst="rect">
            <a:avLst/>
          </a:prstGeom>
          <a:noFill/>
        </p:spPr>
        <p:txBody>
          <a:bodyPr wrap="none" rtlCol="0">
            <a:spAutoFit/>
          </a:bodyPr>
          <a:lstStyle/>
          <a:p>
            <a:r>
              <a:rPr lang="en-US" dirty="0">
                <a:solidFill>
                  <a:srgbClr val="00B0F0"/>
                </a:solidFill>
              </a:rPr>
              <a:t>S1</a:t>
            </a:r>
          </a:p>
        </p:txBody>
      </p:sp>
      <p:sp>
        <p:nvSpPr>
          <p:cNvPr id="51" name="TextBox 50">
            <a:extLst>
              <a:ext uri="{FF2B5EF4-FFF2-40B4-BE49-F238E27FC236}">
                <a16:creationId xmlns:a16="http://schemas.microsoft.com/office/drawing/2014/main" id="{89F53238-EEEF-1815-319D-610E007D3634}"/>
              </a:ext>
            </a:extLst>
          </p:cNvPr>
          <p:cNvSpPr txBox="1"/>
          <p:nvPr/>
        </p:nvSpPr>
        <p:spPr>
          <a:xfrm>
            <a:off x="859120" y="5480426"/>
            <a:ext cx="426720" cy="369332"/>
          </a:xfrm>
          <a:prstGeom prst="rect">
            <a:avLst/>
          </a:prstGeom>
          <a:noFill/>
        </p:spPr>
        <p:txBody>
          <a:bodyPr wrap="none" rtlCol="0">
            <a:spAutoFit/>
          </a:bodyPr>
          <a:lstStyle/>
          <a:p>
            <a:r>
              <a:rPr lang="en-US" dirty="0">
                <a:solidFill>
                  <a:srgbClr val="FFFF00"/>
                </a:solidFill>
              </a:rPr>
              <a:t>S2</a:t>
            </a:r>
          </a:p>
        </p:txBody>
      </p:sp>
      <p:sp>
        <p:nvSpPr>
          <p:cNvPr id="52" name="TextBox 51">
            <a:extLst>
              <a:ext uri="{FF2B5EF4-FFF2-40B4-BE49-F238E27FC236}">
                <a16:creationId xmlns:a16="http://schemas.microsoft.com/office/drawing/2014/main" id="{6DD3BE9B-40F2-283D-B910-9BF85F954B73}"/>
              </a:ext>
            </a:extLst>
          </p:cNvPr>
          <p:cNvSpPr txBox="1"/>
          <p:nvPr/>
        </p:nvSpPr>
        <p:spPr>
          <a:xfrm>
            <a:off x="4496843" y="3705729"/>
            <a:ext cx="643125" cy="369332"/>
          </a:xfrm>
          <a:prstGeom prst="rect">
            <a:avLst/>
          </a:prstGeom>
          <a:noFill/>
        </p:spPr>
        <p:txBody>
          <a:bodyPr wrap="none" rtlCol="0">
            <a:spAutoFit/>
          </a:bodyPr>
          <a:lstStyle/>
          <a:p>
            <a:r>
              <a:rPr lang="en-US" dirty="0">
                <a:solidFill>
                  <a:schemeClr val="bg1"/>
                </a:solidFill>
              </a:rPr>
              <a:t>SP3T</a:t>
            </a:r>
          </a:p>
        </p:txBody>
      </p:sp>
      <p:sp>
        <p:nvSpPr>
          <p:cNvPr id="53" name="TextBox 52">
            <a:extLst>
              <a:ext uri="{FF2B5EF4-FFF2-40B4-BE49-F238E27FC236}">
                <a16:creationId xmlns:a16="http://schemas.microsoft.com/office/drawing/2014/main" id="{6B086D43-0B39-DE89-9DE1-DB27EB1DB3B4}"/>
              </a:ext>
            </a:extLst>
          </p:cNvPr>
          <p:cNvSpPr txBox="1"/>
          <p:nvPr/>
        </p:nvSpPr>
        <p:spPr>
          <a:xfrm>
            <a:off x="7652870" y="1436042"/>
            <a:ext cx="1983492" cy="369332"/>
          </a:xfrm>
          <a:prstGeom prst="rect">
            <a:avLst/>
          </a:prstGeom>
          <a:noFill/>
        </p:spPr>
        <p:txBody>
          <a:bodyPr wrap="none" rtlCol="0">
            <a:spAutoFit/>
          </a:bodyPr>
          <a:lstStyle/>
          <a:p>
            <a:r>
              <a:rPr lang="en-US" dirty="0">
                <a:solidFill>
                  <a:schemeClr val="bg1"/>
                </a:solidFill>
              </a:rPr>
              <a:t>SOLID STATE RELAY</a:t>
            </a:r>
          </a:p>
        </p:txBody>
      </p:sp>
      <p:sp>
        <p:nvSpPr>
          <p:cNvPr id="57" name="Left Bracket 56">
            <a:extLst>
              <a:ext uri="{FF2B5EF4-FFF2-40B4-BE49-F238E27FC236}">
                <a16:creationId xmlns:a16="http://schemas.microsoft.com/office/drawing/2014/main" id="{1CD9B018-D1C1-F1FC-B7D3-5566EA11EE79}"/>
              </a:ext>
            </a:extLst>
          </p:cNvPr>
          <p:cNvSpPr/>
          <p:nvPr/>
        </p:nvSpPr>
        <p:spPr>
          <a:xfrm>
            <a:off x="859120" y="1392519"/>
            <a:ext cx="620056" cy="5043593"/>
          </a:xfrm>
          <a:prstGeom prst="leftBracket">
            <a:avLst/>
          </a:prstGeom>
          <a:ln w="762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Right Bracket 57">
            <a:extLst>
              <a:ext uri="{FF2B5EF4-FFF2-40B4-BE49-F238E27FC236}">
                <a16:creationId xmlns:a16="http://schemas.microsoft.com/office/drawing/2014/main" id="{D3590AC3-5F8B-F1D1-690F-02D19AA036CB}"/>
              </a:ext>
            </a:extLst>
          </p:cNvPr>
          <p:cNvSpPr/>
          <p:nvPr/>
        </p:nvSpPr>
        <p:spPr>
          <a:xfrm>
            <a:off x="10905565" y="1392517"/>
            <a:ext cx="722473" cy="5043593"/>
          </a:xfrm>
          <a:prstGeom prst="rightBracket">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AFB2C8DC-8367-A904-75AB-1B30C31DB37E}"/>
              </a:ext>
            </a:extLst>
          </p:cNvPr>
          <p:cNvSpPr txBox="1"/>
          <p:nvPr/>
        </p:nvSpPr>
        <p:spPr>
          <a:xfrm>
            <a:off x="5240767" y="5782529"/>
            <a:ext cx="1229824" cy="830997"/>
          </a:xfrm>
          <a:prstGeom prst="rect">
            <a:avLst/>
          </a:prstGeom>
          <a:noFill/>
        </p:spPr>
        <p:txBody>
          <a:bodyPr wrap="none" rtlCol="0">
            <a:spAutoFit/>
          </a:bodyPr>
          <a:lstStyle/>
          <a:p>
            <a:r>
              <a:rPr lang="en-US" sz="4800" b="1" dirty="0">
                <a:solidFill>
                  <a:schemeClr val="bg1"/>
                </a:solidFill>
              </a:rPr>
              <a:t>X16</a:t>
            </a:r>
          </a:p>
        </p:txBody>
      </p:sp>
      <p:sp>
        <p:nvSpPr>
          <p:cNvPr id="9" name="Rectangle 8">
            <a:extLst>
              <a:ext uri="{FF2B5EF4-FFF2-40B4-BE49-F238E27FC236}">
                <a16:creationId xmlns:a16="http://schemas.microsoft.com/office/drawing/2014/main" id="{4FBEB773-948B-D66A-A5C0-DD137B9EDCE8}"/>
              </a:ext>
            </a:extLst>
          </p:cNvPr>
          <p:cNvSpPr/>
          <p:nvPr/>
        </p:nvSpPr>
        <p:spPr>
          <a:xfrm>
            <a:off x="3663464" y="2891949"/>
            <a:ext cx="806990" cy="8137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Logic Control</a:t>
            </a:r>
          </a:p>
        </p:txBody>
      </p:sp>
      <p:sp>
        <p:nvSpPr>
          <p:cNvPr id="37" name="Title 1">
            <a:extLst>
              <a:ext uri="{FF2B5EF4-FFF2-40B4-BE49-F238E27FC236}">
                <a16:creationId xmlns:a16="http://schemas.microsoft.com/office/drawing/2014/main" id="{BC973C84-7174-64E7-23B8-FE7F033A6CF5}"/>
              </a:ext>
            </a:extLst>
          </p:cNvPr>
          <p:cNvSpPr>
            <a:spLocks noGrp="1"/>
          </p:cNvSpPr>
          <p:nvPr>
            <p:ph type="title"/>
          </p:nvPr>
        </p:nvSpPr>
        <p:spPr>
          <a:xfrm>
            <a:off x="1141413" y="618518"/>
            <a:ext cx="9905998" cy="705076"/>
          </a:xfrm>
        </p:spPr>
        <p:txBody>
          <a:bodyPr/>
          <a:lstStyle/>
          <a:p>
            <a:r>
              <a:rPr lang="en-US" b="1" dirty="0">
                <a:solidFill>
                  <a:schemeClr val="bg1"/>
                </a:solidFill>
              </a:rPr>
              <a:t>Solution 2: Sp3T</a:t>
            </a:r>
            <a:r>
              <a:rPr lang="en-US" dirty="0">
                <a:solidFill>
                  <a:schemeClr val="bg1"/>
                </a:solidFill>
              </a:rPr>
              <a:t> Switches</a:t>
            </a:r>
          </a:p>
        </p:txBody>
      </p:sp>
      <p:cxnSp>
        <p:nvCxnSpPr>
          <p:cNvPr id="3" name="Straight Connector 2">
            <a:extLst>
              <a:ext uri="{FF2B5EF4-FFF2-40B4-BE49-F238E27FC236}">
                <a16:creationId xmlns:a16="http://schemas.microsoft.com/office/drawing/2014/main" id="{3D9D3D4F-E318-F5F8-ED25-EC33ABFC577E}"/>
              </a:ext>
            </a:extLst>
          </p:cNvPr>
          <p:cNvCxnSpPr>
            <a:cxnSpLocks/>
          </p:cNvCxnSpPr>
          <p:nvPr/>
        </p:nvCxnSpPr>
        <p:spPr>
          <a:xfrm>
            <a:off x="9759817" y="2480984"/>
            <a:ext cx="1461004" cy="0"/>
          </a:xfrm>
          <a:prstGeom prst="line">
            <a:avLst/>
          </a:prstGeom>
          <a:ln w="76200">
            <a:solidFill>
              <a:srgbClr val="FF0000"/>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35A8F318-890D-509F-1D0C-76E7672FE007}"/>
              </a:ext>
            </a:extLst>
          </p:cNvPr>
          <p:cNvCxnSpPr>
            <a:cxnSpLocks/>
          </p:cNvCxnSpPr>
          <p:nvPr/>
        </p:nvCxnSpPr>
        <p:spPr>
          <a:xfrm>
            <a:off x="9743938" y="4029089"/>
            <a:ext cx="1497875" cy="0"/>
          </a:xfrm>
          <a:prstGeom prst="line">
            <a:avLst/>
          </a:prstGeom>
          <a:ln w="76200">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ED2F369C-171B-D397-D769-BAB65ADAAF81}"/>
              </a:ext>
            </a:extLst>
          </p:cNvPr>
          <p:cNvCxnSpPr>
            <a:cxnSpLocks/>
          </p:cNvCxnSpPr>
          <p:nvPr/>
        </p:nvCxnSpPr>
        <p:spPr>
          <a:xfrm>
            <a:off x="9743938" y="5563896"/>
            <a:ext cx="1459101" cy="0"/>
          </a:xfrm>
          <a:prstGeom prst="line">
            <a:avLst/>
          </a:prstGeom>
          <a:ln w="76200">
            <a:solidFill>
              <a:srgbClr val="92D050"/>
            </a:solidFill>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11" name="Table 10">
            <a:extLst>
              <a:ext uri="{FF2B5EF4-FFF2-40B4-BE49-F238E27FC236}">
                <a16:creationId xmlns:a16="http://schemas.microsoft.com/office/drawing/2014/main" id="{76CE9D21-E82F-48A8-DFBC-B534AB774CAA}"/>
              </a:ext>
            </a:extLst>
          </p:cNvPr>
          <p:cNvGraphicFramePr>
            <a:graphicFrameLocks noGrp="1"/>
          </p:cNvGraphicFramePr>
          <p:nvPr>
            <p:extLst>
              <p:ext uri="{D42A27DB-BD31-4B8C-83A1-F6EECF244321}">
                <p14:modId xmlns:p14="http://schemas.microsoft.com/office/powerpoint/2010/main" val="2568455387"/>
              </p:ext>
            </p:extLst>
          </p:nvPr>
        </p:nvGraphicFramePr>
        <p:xfrm>
          <a:off x="3703974" y="4029089"/>
          <a:ext cx="2191582" cy="1828800"/>
        </p:xfrm>
        <a:graphic>
          <a:graphicData uri="http://schemas.openxmlformats.org/drawingml/2006/table">
            <a:tbl>
              <a:tblPr firstRow="1" bandRow="1">
                <a:tableStyleId>{5C22544A-7EE6-4342-B048-85BDC9FD1C3A}</a:tableStyleId>
              </a:tblPr>
              <a:tblGrid>
                <a:gridCol w="506814">
                  <a:extLst>
                    <a:ext uri="{9D8B030D-6E8A-4147-A177-3AD203B41FA5}">
                      <a16:colId xmlns:a16="http://schemas.microsoft.com/office/drawing/2014/main" val="1483919977"/>
                    </a:ext>
                  </a:extLst>
                </a:gridCol>
                <a:gridCol w="506814">
                  <a:extLst>
                    <a:ext uri="{9D8B030D-6E8A-4147-A177-3AD203B41FA5}">
                      <a16:colId xmlns:a16="http://schemas.microsoft.com/office/drawing/2014/main" val="2600848927"/>
                    </a:ext>
                  </a:extLst>
                </a:gridCol>
                <a:gridCol w="1177954">
                  <a:extLst>
                    <a:ext uri="{9D8B030D-6E8A-4147-A177-3AD203B41FA5}">
                      <a16:colId xmlns:a16="http://schemas.microsoft.com/office/drawing/2014/main" val="2356279431"/>
                    </a:ext>
                  </a:extLst>
                </a:gridCol>
              </a:tblGrid>
              <a:tr h="227666">
                <a:tc>
                  <a:txBody>
                    <a:bodyPr/>
                    <a:lstStyle/>
                    <a:p>
                      <a:pPr algn="ctr"/>
                      <a:r>
                        <a:rPr lang="en-US" dirty="0"/>
                        <a:t>S1</a:t>
                      </a:r>
                    </a:p>
                  </a:txBody>
                  <a:tcPr/>
                </a:tc>
                <a:tc>
                  <a:txBody>
                    <a:bodyPr/>
                    <a:lstStyle/>
                    <a:p>
                      <a:pPr algn="ctr"/>
                      <a:r>
                        <a:rPr lang="en-US" dirty="0"/>
                        <a:t>S2</a:t>
                      </a:r>
                    </a:p>
                  </a:txBody>
                  <a:tcPr/>
                </a:tc>
                <a:tc>
                  <a:txBody>
                    <a:bodyPr/>
                    <a:lstStyle/>
                    <a:p>
                      <a:pPr algn="ctr"/>
                      <a:r>
                        <a:rPr lang="en-US" dirty="0"/>
                        <a:t>STATE</a:t>
                      </a:r>
                    </a:p>
                  </a:txBody>
                  <a:tcPr/>
                </a:tc>
                <a:extLst>
                  <a:ext uri="{0D108BD9-81ED-4DB2-BD59-A6C34878D82A}">
                    <a16:rowId xmlns:a16="http://schemas.microsoft.com/office/drawing/2014/main" val="1786079572"/>
                  </a:ext>
                </a:extLst>
              </a:tr>
              <a:tr h="335153">
                <a:tc>
                  <a:txBody>
                    <a:bodyPr/>
                    <a:lstStyle/>
                    <a:p>
                      <a:pPr algn="ctr"/>
                      <a:r>
                        <a:rPr lang="en-US" dirty="0"/>
                        <a:t>L</a:t>
                      </a:r>
                    </a:p>
                  </a:txBody>
                  <a:tcPr>
                    <a:solidFill>
                      <a:schemeClr val="tx1"/>
                    </a:solidFill>
                  </a:tcPr>
                </a:tc>
                <a:tc>
                  <a:txBody>
                    <a:bodyPr/>
                    <a:lstStyle/>
                    <a:p>
                      <a:pPr algn="ctr"/>
                      <a:r>
                        <a:rPr lang="en-US" dirty="0"/>
                        <a:t>L</a:t>
                      </a:r>
                    </a:p>
                  </a:txBody>
                  <a:tcPr>
                    <a:solidFill>
                      <a:schemeClr val="tx1"/>
                    </a:solidFill>
                  </a:tcPr>
                </a:tc>
                <a:tc>
                  <a:txBody>
                    <a:bodyPr/>
                    <a:lstStyle/>
                    <a:p>
                      <a:pPr algn="ctr"/>
                      <a:r>
                        <a:rPr lang="en-US" dirty="0"/>
                        <a:t>FLOAT</a:t>
                      </a:r>
                    </a:p>
                  </a:txBody>
                  <a:tcPr>
                    <a:solidFill>
                      <a:schemeClr val="tx1"/>
                    </a:solidFill>
                  </a:tcPr>
                </a:tc>
                <a:extLst>
                  <a:ext uri="{0D108BD9-81ED-4DB2-BD59-A6C34878D82A}">
                    <a16:rowId xmlns:a16="http://schemas.microsoft.com/office/drawing/2014/main" val="1785134722"/>
                  </a:ext>
                </a:extLst>
              </a:tr>
              <a:tr h="335153">
                <a:tc>
                  <a:txBody>
                    <a:bodyPr/>
                    <a:lstStyle/>
                    <a:p>
                      <a:pPr algn="ctr"/>
                      <a:r>
                        <a:rPr lang="en-US" dirty="0">
                          <a:solidFill>
                            <a:schemeClr val="tx1"/>
                          </a:solidFill>
                        </a:rPr>
                        <a:t>H</a:t>
                      </a:r>
                    </a:p>
                  </a:txBody>
                  <a:tcPr>
                    <a:solidFill>
                      <a:srgbClr val="FF0000"/>
                    </a:solidFill>
                  </a:tcPr>
                </a:tc>
                <a:tc>
                  <a:txBody>
                    <a:bodyPr/>
                    <a:lstStyle/>
                    <a:p>
                      <a:pPr algn="ctr"/>
                      <a:r>
                        <a:rPr lang="en-US" dirty="0">
                          <a:solidFill>
                            <a:schemeClr val="tx1"/>
                          </a:solidFill>
                        </a:rPr>
                        <a:t>L</a:t>
                      </a:r>
                    </a:p>
                  </a:txBody>
                  <a:tcPr>
                    <a:solidFill>
                      <a:srgbClr val="FF0000"/>
                    </a:solidFill>
                  </a:tcPr>
                </a:tc>
                <a:tc>
                  <a:txBody>
                    <a:bodyPr/>
                    <a:lstStyle/>
                    <a:p>
                      <a:pPr algn="ctr"/>
                      <a:r>
                        <a:rPr lang="en-US" dirty="0">
                          <a:solidFill>
                            <a:schemeClr val="tx1"/>
                          </a:solidFill>
                        </a:rPr>
                        <a:t>CATHODE</a:t>
                      </a:r>
                    </a:p>
                  </a:txBody>
                  <a:tcPr>
                    <a:solidFill>
                      <a:srgbClr val="FF0000"/>
                    </a:solidFill>
                  </a:tcPr>
                </a:tc>
                <a:extLst>
                  <a:ext uri="{0D108BD9-81ED-4DB2-BD59-A6C34878D82A}">
                    <a16:rowId xmlns:a16="http://schemas.microsoft.com/office/drawing/2014/main" val="3216306454"/>
                  </a:ext>
                </a:extLst>
              </a:tr>
              <a:tr h="335153">
                <a:tc>
                  <a:txBody>
                    <a:bodyPr/>
                    <a:lstStyle/>
                    <a:p>
                      <a:pPr algn="ctr"/>
                      <a:r>
                        <a:rPr lang="en-US" dirty="0">
                          <a:solidFill>
                            <a:schemeClr val="tx1"/>
                          </a:solidFill>
                        </a:rPr>
                        <a:t>L</a:t>
                      </a:r>
                    </a:p>
                  </a:txBody>
                  <a:tcPr>
                    <a:solidFill>
                      <a:schemeClr val="bg1"/>
                    </a:solidFill>
                  </a:tcPr>
                </a:tc>
                <a:tc>
                  <a:txBody>
                    <a:bodyPr/>
                    <a:lstStyle/>
                    <a:p>
                      <a:pPr algn="ctr"/>
                      <a:r>
                        <a:rPr lang="en-US" dirty="0">
                          <a:solidFill>
                            <a:schemeClr val="tx1"/>
                          </a:solidFill>
                        </a:rPr>
                        <a:t>H</a:t>
                      </a:r>
                    </a:p>
                  </a:txBody>
                  <a:tcPr>
                    <a:solidFill>
                      <a:schemeClr val="bg1"/>
                    </a:solidFill>
                  </a:tcPr>
                </a:tc>
                <a:tc>
                  <a:txBody>
                    <a:bodyPr/>
                    <a:lstStyle/>
                    <a:p>
                      <a:pPr algn="ctr"/>
                      <a:r>
                        <a:rPr lang="en-US" dirty="0">
                          <a:solidFill>
                            <a:schemeClr val="tx1"/>
                          </a:solidFill>
                        </a:rPr>
                        <a:t>ANODE</a:t>
                      </a:r>
                    </a:p>
                  </a:txBody>
                  <a:tcPr>
                    <a:solidFill>
                      <a:schemeClr val="bg1"/>
                    </a:solidFill>
                  </a:tcPr>
                </a:tc>
                <a:extLst>
                  <a:ext uri="{0D108BD9-81ED-4DB2-BD59-A6C34878D82A}">
                    <a16:rowId xmlns:a16="http://schemas.microsoft.com/office/drawing/2014/main" val="278825275"/>
                  </a:ext>
                </a:extLst>
              </a:tr>
              <a:tr h="335153">
                <a:tc>
                  <a:txBody>
                    <a:bodyPr/>
                    <a:lstStyle/>
                    <a:p>
                      <a:pPr algn="ctr"/>
                      <a:r>
                        <a:rPr lang="en-US" dirty="0"/>
                        <a:t>H</a:t>
                      </a:r>
                    </a:p>
                  </a:txBody>
                  <a:tcPr>
                    <a:solidFill>
                      <a:srgbClr val="92D050"/>
                    </a:solidFill>
                  </a:tcPr>
                </a:tc>
                <a:tc>
                  <a:txBody>
                    <a:bodyPr/>
                    <a:lstStyle/>
                    <a:p>
                      <a:pPr algn="ctr"/>
                      <a:r>
                        <a:rPr lang="en-US" dirty="0"/>
                        <a:t>H</a:t>
                      </a:r>
                    </a:p>
                  </a:txBody>
                  <a:tcPr>
                    <a:solidFill>
                      <a:srgbClr val="92D050"/>
                    </a:solidFill>
                  </a:tcPr>
                </a:tc>
                <a:tc>
                  <a:txBody>
                    <a:bodyPr/>
                    <a:lstStyle/>
                    <a:p>
                      <a:pPr algn="ctr"/>
                      <a:r>
                        <a:rPr lang="en-US" dirty="0"/>
                        <a:t>SGND</a:t>
                      </a:r>
                    </a:p>
                  </a:txBody>
                  <a:tcPr>
                    <a:solidFill>
                      <a:srgbClr val="92D050"/>
                    </a:solidFill>
                  </a:tcPr>
                </a:tc>
                <a:extLst>
                  <a:ext uri="{0D108BD9-81ED-4DB2-BD59-A6C34878D82A}">
                    <a16:rowId xmlns:a16="http://schemas.microsoft.com/office/drawing/2014/main" val="2401449904"/>
                  </a:ext>
                </a:extLst>
              </a:tr>
            </a:tbl>
          </a:graphicData>
        </a:graphic>
      </p:graphicFrame>
    </p:spTree>
    <p:extLst>
      <p:ext uri="{BB962C8B-B14F-4D97-AF65-F5344CB8AC3E}">
        <p14:creationId xmlns:p14="http://schemas.microsoft.com/office/powerpoint/2010/main" val="401812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7AAF4-5276-5E4B-C748-A7698871D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F4501-6A20-B077-EF87-0D674FF68B89}"/>
              </a:ext>
            </a:extLst>
          </p:cNvPr>
          <p:cNvSpPr>
            <a:spLocks noGrp="1"/>
          </p:cNvSpPr>
          <p:nvPr>
            <p:ph type="title"/>
          </p:nvPr>
        </p:nvSpPr>
        <p:spPr/>
        <p:txBody>
          <a:bodyPr>
            <a:normAutofit/>
          </a:bodyPr>
          <a:lstStyle/>
          <a:p>
            <a:r>
              <a:rPr lang="en-US" b="1" dirty="0">
                <a:solidFill>
                  <a:schemeClr val="bg1"/>
                </a:solidFill>
              </a:rPr>
              <a:t>Objective 3.</a:t>
            </a:r>
            <a:r>
              <a:rPr lang="en-US" dirty="0">
                <a:solidFill>
                  <a:schemeClr val="bg1"/>
                </a:solidFill>
              </a:rPr>
              <a:t> </a:t>
            </a:r>
            <a:r>
              <a:rPr lang="en-US" b="1" dirty="0">
                <a:solidFill>
                  <a:schemeClr val="bg1"/>
                </a:solidFill>
              </a:rPr>
              <a:t>Reduce number of pins </a:t>
            </a:r>
            <a:r>
              <a:rPr lang="en-US" dirty="0">
                <a:solidFill>
                  <a:schemeClr val="bg1"/>
                </a:solidFill>
              </a:rPr>
              <a:t>a programmable microcontroller uses to switch channels</a:t>
            </a:r>
          </a:p>
        </p:txBody>
      </p:sp>
      <p:sp>
        <p:nvSpPr>
          <p:cNvPr id="3" name="Text Placeholder 2">
            <a:extLst>
              <a:ext uri="{FF2B5EF4-FFF2-40B4-BE49-F238E27FC236}">
                <a16:creationId xmlns:a16="http://schemas.microsoft.com/office/drawing/2014/main" id="{2F582FD4-914B-DC08-A0AD-840E477853A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438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2936-16D2-3C5E-CD38-682EF83BBCCF}"/>
            </a:ext>
          </a:extLst>
        </p:cNvPr>
        <p:cNvGrpSpPr/>
        <p:nvPr/>
      </p:nvGrpSpPr>
      <p:grpSpPr>
        <a:xfrm>
          <a:off x="0" y="0"/>
          <a:ext cx="0" cy="0"/>
          <a:chOff x="0" y="0"/>
          <a:chExt cx="0" cy="0"/>
        </a:xfrm>
      </p:grpSpPr>
      <p:sp>
        <p:nvSpPr>
          <p:cNvPr id="106" name="Rounded Rectangle 105">
            <a:extLst>
              <a:ext uri="{FF2B5EF4-FFF2-40B4-BE49-F238E27FC236}">
                <a16:creationId xmlns:a16="http://schemas.microsoft.com/office/drawing/2014/main" id="{E9AFE02C-B826-8197-DC0E-D9939A7984DB}"/>
              </a:ext>
            </a:extLst>
          </p:cNvPr>
          <p:cNvSpPr/>
          <p:nvPr/>
        </p:nvSpPr>
        <p:spPr>
          <a:xfrm>
            <a:off x="493852" y="5646630"/>
            <a:ext cx="6461086" cy="1051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BC973C84-7174-64E7-23B8-FE7F033A6CF5}"/>
              </a:ext>
            </a:extLst>
          </p:cNvPr>
          <p:cNvSpPr>
            <a:spLocks noGrp="1"/>
          </p:cNvSpPr>
          <p:nvPr>
            <p:ph type="title"/>
          </p:nvPr>
        </p:nvSpPr>
        <p:spPr>
          <a:xfrm>
            <a:off x="1141413" y="618518"/>
            <a:ext cx="9905998" cy="705076"/>
          </a:xfrm>
        </p:spPr>
        <p:txBody>
          <a:bodyPr/>
          <a:lstStyle/>
          <a:p>
            <a:r>
              <a:rPr lang="en-US" b="1" dirty="0">
                <a:solidFill>
                  <a:schemeClr val="bg1"/>
                </a:solidFill>
              </a:rPr>
              <a:t>Solution 3.1: </a:t>
            </a:r>
            <a:r>
              <a:rPr lang="en-US" dirty="0">
                <a:solidFill>
                  <a:schemeClr val="bg1"/>
                </a:solidFill>
              </a:rPr>
              <a:t>Octal Latches</a:t>
            </a:r>
          </a:p>
        </p:txBody>
      </p:sp>
      <p:sp>
        <p:nvSpPr>
          <p:cNvPr id="2" name="Rectangle 1">
            <a:extLst>
              <a:ext uri="{FF2B5EF4-FFF2-40B4-BE49-F238E27FC236}">
                <a16:creationId xmlns:a16="http://schemas.microsoft.com/office/drawing/2014/main" id="{53CAB8B0-6996-C035-1773-386E2DFF7865}"/>
              </a:ext>
            </a:extLst>
          </p:cNvPr>
          <p:cNvSpPr/>
          <p:nvPr/>
        </p:nvSpPr>
        <p:spPr>
          <a:xfrm>
            <a:off x="6954938" y="1476435"/>
            <a:ext cx="3431973" cy="2165630"/>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0BFF3BC-86EB-3015-F6B2-EE6CC575B0DF}"/>
              </a:ext>
            </a:extLst>
          </p:cNvPr>
          <p:cNvCxnSpPr>
            <a:cxnSpLocks/>
          </p:cNvCxnSpPr>
          <p:nvPr/>
        </p:nvCxnSpPr>
        <p:spPr>
          <a:xfrm>
            <a:off x="6241328" y="1702847"/>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477EC6-E789-C953-2B66-2E20C2B4DDB1}"/>
              </a:ext>
            </a:extLst>
          </p:cNvPr>
          <p:cNvCxnSpPr>
            <a:cxnSpLocks/>
          </p:cNvCxnSpPr>
          <p:nvPr/>
        </p:nvCxnSpPr>
        <p:spPr>
          <a:xfrm>
            <a:off x="8145828" y="3642791"/>
            <a:ext cx="0" cy="422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DF7EB42-4AB4-3E6F-1271-D5FE194AEB20}"/>
              </a:ext>
            </a:extLst>
          </p:cNvPr>
          <p:cNvCxnSpPr>
            <a:cxnSpLocks/>
          </p:cNvCxnSpPr>
          <p:nvPr/>
        </p:nvCxnSpPr>
        <p:spPr>
          <a:xfrm>
            <a:off x="9697359" y="3642791"/>
            <a:ext cx="0" cy="422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7FDC3ED-936B-6924-153F-EDB99B5E7918}"/>
              </a:ext>
            </a:extLst>
          </p:cNvPr>
          <p:cNvCxnSpPr>
            <a:cxnSpLocks/>
          </p:cNvCxnSpPr>
          <p:nvPr/>
        </p:nvCxnSpPr>
        <p:spPr>
          <a:xfrm>
            <a:off x="9795040" y="1675928"/>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EA93A4C2-B084-80D4-DAD3-BD497A183C94}"/>
              </a:ext>
            </a:extLst>
          </p:cNvPr>
          <p:cNvSpPr/>
          <p:nvPr/>
        </p:nvSpPr>
        <p:spPr>
          <a:xfrm>
            <a:off x="7999289" y="3495890"/>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7BEDF27A-6946-D7A9-F745-2010262F94E5}"/>
              </a:ext>
            </a:extLst>
          </p:cNvPr>
          <p:cNvSpPr/>
          <p:nvPr/>
        </p:nvSpPr>
        <p:spPr>
          <a:xfrm>
            <a:off x="9550820" y="3495890"/>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0CEDF502-E10E-AC16-1000-629DE6DEEFFC}"/>
              </a:ext>
            </a:extLst>
          </p:cNvPr>
          <p:cNvSpPr txBox="1"/>
          <p:nvPr/>
        </p:nvSpPr>
        <p:spPr>
          <a:xfrm>
            <a:off x="5877295" y="1478858"/>
            <a:ext cx="450764" cy="369332"/>
          </a:xfrm>
          <a:prstGeom prst="rect">
            <a:avLst/>
          </a:prstGeom>
          <a:noFill/>
        </p:spPr>
        <p:txBody>
          <a:bodyPr wrap="none" rtlCol="0">
            <a:spAutoFit/>
          </a:bodyPr>
          <a:lstStyle/>
          <a:p>
            <a:r>
              <a:rPr lang="en-US" dirty="0">
                <a:solidFill>
                  <a:schemeClr val="bg1"/>
                </a:solidFill>
              </a:rPr>
              <a:t>D1</a:t>
            </a:r>
          </a:p>
        </p:txBody>
      </p:sp>
      <p:sp>
        <p:nvSpPr>
          <p:cNvPr id="25" name="TextBox 24">
            <a:extLst>
              <a:ext uri="{FF2B5EF4-FFF2-40B4-BE49-F238E27FC236}">
                <a16:creationId xmlns:a16="http://schemas.microsoft.com/office/drawing/2014/main" id="{D908CFC5-DB3B-D4F5-3160-360AD529543F}"/>
              </a:ext>
            </a:extLst>
          </p:cNvPr>
          <p:cNvSpPr txBox="1"/>
          <p:nvPr/>
        </p:nvSpPr>
        <p:spPr>
          <a:xfrm>
            <a:off x="10941559" y="1476435"/>
            <a:ext cx="426720" cy="369332"/>
          </a:xfrm>
          <a:prstGeom prst="rect">
            <a:avLst/>
          </a:prstGeom>
          <a:noFill/>
        </p:spPr>
        <p:txBody>
          <a:bodyPr wrap="none" rtlCol="0">
            <a:spAutoFit/>
          </a:bodyPr>
          <a:lstStyle/>
          <a:p>
            <a:r>
              <a:rPr lang="en-US" dirty="0">
                <a:solidFill>
                  <a:schemeClr val="bg1"/>
                </a:solidFill>
              </a:rPr>
              <a:t>S1</a:t>
            </a:r>
          </a:p>
        </p:txBody>
      </p:sp>
      <p:sp>
        <p:nvSpPr>
          <p:cNvPr id="32" name="TextBox 31">
            <a:extLst>
              <a:ext uri="{FF2B5EF4-FFF2-40B4-BE49-F238E27FC236}">
                <a16:creationId xmlns:a16="http://schemas.microsoft.com/office/drawing/2014/main" id="{16B1F2D7-DB24-0250-01AC-C24110937545}"/>
              </a:ext>
            </a:extLst>
          </p:cNvPr>
          <p:cNvSpPr txBox="1"/>
          <p:nvPr/>
        </p:nvSpPr>
        <p:spPr>
          <a:xfrm>
            <a:off x="7429982" y="3981128"/>
            <a:ext cx="1724768" cy="369332"/>
          </a:xfrm>
          <a:prstGeom prst="rect">
            <a:avLst/>
          </a:prstGeom>
          <a:noFill/>
        </p:spPr>
        <p:txBody>
          <a:bodyPr wrap="none" rtlCol="0">
            <a:spAutoFit/>
          </a:bodyPr>
          <a:lstStyle/>
          <a:p>
            <a:r>
              <a:rPr lang="en-US" dirty="0">
                <a:solidFill>
                  <a:schemeClr val="bg1"/>
                </a:solidFill>
              </a:rPr>
              <a:t>Latch Enable (LE)</a:t>
            </a:r>
          </a:p>
        </p:txBody>
      </p:sp>
      <p:sp>
        <p:nvSpPr>
          <p:cNvPr id="33" name="TextBox 32">
            <a:extLst>
              <a:ext uri="{FF2B5EF4-FFF2-40B4-BE49-F238E27FC236}">
                <a16:creationId xmlns:a16="http://schemas.microsoft.com/office/drawing/2014/main" id="{8A6A617A-EDFF-F965-CBC2-BFF5F3063893}"/>
              </a:ext>
            </a:extLst>
          </p:cNvPr>
          <p:cNvSpPr txBox="1"/>
          <p:nvPr/>
        </p:nvSpPr>
        <p:spPr>
          <a:xfrm>
            <a:off x="9022017" y="3989293"/>
            <a:ext cx="1970411" cy="369332"/>
          </a:xfrm>
          <a:prstGeom prst="rect">
            <a:avLst/>
          </a:prstGeom>
          <a:noFill/>
        </p:spPr>
        <p:txBody>
          <a:bodyPr wrap="none" rtlCol="0">
            <a:spAutoFit/>
          </a:bodyPr>
          <a:lstStyle/>
          <a:p>
            <a:r>
              <a:rPr lang="en-US" dirty="0">
                <a:solidFill>
                  <a:schemeClr val="bg1"/>
                </a:solidFill>
              </a:rPr>
              <a:t>Output Enable (OE)</a:t>
            </a:r>
          </a:p>
        </p:txBody>
      </p:sp>
      <p:cxnSp>
        <p:nvCxnSpPr>
          <p:cNvPr id="35" name="Straight Connector 34">
            <a:extLst>
              <a:ext uri="{FF2B5EF4-FFF2-40B4-BE49-F238E27FC236}">
                <a16:creationId xmlns:a16="http://schemas.microsoft.com/office/drawing/2014/main" id="{AB05D24F-702B-C18A-0D2B-AE5317BF1098}"/>
              </a:ext>
            </a:extLst>
          </p:cNvPr>
          <p:cNvCxnSpPr>
            <a:cxnSpLocks/>
          </p:cNvCxnSpPr>
          <p:nvPr/>
        </p:nvCxnSpPr>
        <p:spPr>
          <a:xfrm>
            <a:off x="6241328" y="1956345"/>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53F6D3-836D-8C43-3376-A1CE45C9CE6D}"/>
              </a:ext>
            </a:extLst>
          </p:cNvPr>
          <p:cNvSpPr txBox="1"/>
          <p:nvPr/>
        </p:nvSpPr>
        <p:spPr>
          <a:xfrm>
            <a:off x="5877295" y="1770406"/>
            <a:ext cx="450764" cy="369332"/>
          </a:xfrm>
          <a:prstGeom prst="rect">
            <a:avLst/>
          </a:prstGeom>
          <a:noFill/>
        </p:spPr>
        <p:txBody>
          <a:bodyPr wrap="none" rtlCol="0">
            <a:spAutoFit/>
          </a:bodyPr>
          <a:lstStyle/>
          <a:p>
            <a:r>
              <a:rPr lang="en-US" dirty="0">
                <a:solidFill>
                  <a:schemeClr val="bg1"/>
                </a:solidFill>
              </a:rPr>
              <a:t>D2</a:t>
            </a:r>
          </a:p>
        </p:txBody>
      </p:sp>
      <p:cxnSp>
        <p:nvCxnSpPr>
          <p:cNvPr id="54" name="Straight Connector 53">
            <a:extLst>
              <a:ext uri="{FF2B5EF4-FFF2-40B4-BE49-F238E27FC236}">
                <a16:creationId xmlns:a16="http://schemas.microsoft.com/office/drawing/2014/main" id="{10A8837F-7280-2C9F-BB86-4192FD02B18A}"/>
              </a:ext>
            </a:extLst>
          </p:cNvPr>
          <p:cNvCxnSpPr>
            <a:cxnSpLocks/>
          </p:cNvCxnSpPr>
          <p:nvPr/>
        </p:nvCxnSpPr>
        <p:spPr>
          <a:xfrm>
            <a:off x="9795040" y="1925907"/>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56889C9-C645-0AAA-4F15-76FF18C1BDB7}"/>
              </a:ext>
            </a:extLst>
          </p:cNvPr>
          <p:cNvSpPr txBox="1"/>
          <p:nvPr/>
        </p:nvSpPr>
        <p:spPr>
          <a:xfrm>
            <a:off x="10941559" y="1726414"/>
            <a:ext cx="426720" cy="369332"/>
          </a:xfrm>
          <a:prstGeom prst="rect">
            <a:avLst/>
          </a:prstGeom>
          <a:noFill/>
        </p:spPr>
        <p:txBody>
          <a:bodyPr wrap="none" rtlCol="0">
            <a:spAutoFit/>
          </a:bodyPr>
          <a:lstStyle/>
          <a:p>
            <a:r>
              <a:rPr lang="en-US" dirty="0">
                <a:solidFill>
                  <a:schemeClr val="bg1"/>
                </a:solidFill>
              </a:rPr>
              <a:t>S2</a:t>
            </a:r>
          </a:p>
        </p:txBody>
      </p:sp>
      <p:graphicFrame>
        <p:nvGraphicFramePr>
          <p:cNvPr id="63" name="Table 62">
            <a:extLst>
              <a:ext uri="{FF2B5EF4-FFF2-40B4-BE49-F238E27FC236}">
                <a16:creationId xmlns:a16="http://schemas.microsoft.com/office/drawing/2014/main" id="{21476986-81A0-4E75-EF3C-3FDBF2ED77BE}"/>
              </a:ext>
            </a:extLst>
          </p:cNvPr>
          <p:cNvGraphicFramePr>
            <a:graphicFrameLocks noGrp="1"/>
          </p:cNvGraphicFramePr>
          <p:nvPr/>
        </p:nvGraphicFramePr>
        <p:xfrm>
          <a:off x="7018708" y="4537612"/>
          <a:ext cx="3833690" cy="2103120"/>
        </p:xfrm>
        <a:graphic>
          <a:graphicData uri="http://schemas.openxmlformats.org/drawingml/2006/table">
            <a:tbl>
              <a:tblPr firstRow="1" bandRow="1">
                <a:tableStyleId>{5C22544A-7EE6-4342-B048-85BDC9FD1C3A}</a:tableStyleId>
              </a:tblPr>
              <a:tblGrid>
                <a:gridCol w="1006382">
                  <a:extLst>
                    <a:ext uri="{9D8B030D-6E8A-4147-A177-3AD203B41FA5}">
                      <a16:colId xmlns:a16="http://schemas.microsoft.com/office/drawing/2014/main" val="403252991"/>
                    </a:ext>
                  </a:extLst>
                </a:gridCol>
                <a:gridCol w="995643">
                  <a:extLst>
                    <a:ext uri="{9D8B030D-6E8A-4147-A177-3AD203B41FA5}">
                      <a16:colId xmlns:a16="http://schemas.microsoft.com/office/drawing/2014/main" val="983772060"/>
                    </a:ext>
                  </a:extLst>
                </a:gridCol>
                <a:gridCol w="709930">
                  <a:extLst>
                    <a:ext uri="{9D8B030D-6E8A-4147-A177-3AD203B41FA5}">
                      <a16:colId xmlns:a16="http://schemas.microsoft.com/office/drawing/2014/main" val="1225258312"/>
                    </a:ext>
                  </a:extLst>
                </a:gridCol>
                <a:gridCol w="1121735">
                  <a:extLst>
                    <a:ext uri="{9D8B030D-6E8A-4147-A177-3AD203B41FA5}">
                      <a16:colId xmlns:a16="http://schemas.microsoft.com/office/drawing/2014/main" val="1734702524"/>
                    </a:ext>
                  </a:extLst>
                </a:gridCol>
              </a:tblGrid>
              <a:tr h="217666">
                <a:tc>
                  <a:txBody>
                    <a:bodyPr/>
                    <a:lstStyle/>
                    <a:p>
                      <a:pPr algn="ctr"/>
                      <a:r>
                        <a:rPr lang="en-US" sz="1800" dirty="0"/>
                        <a:t>Output</a:t>
                      </a:r>
                    </a:p>
                    <a:p>
                      <a:pPr algn="ctr"/>
                      <a:r>
                        <a:rPr lang="en-US" sz="1800" dirty="0"/>
                        <a:t>Enable</a:t>
                      </a:r>
                    </a:p>
                  </a:txBody>
                  <a:tcPr/>
                </a:tc>
                <a:tc>
                  <a:txBody>
                    <a:bodyPr/>
                    <a:lstStyle/>
                    <a:p>
                      <a:pPr algn="ctr"/>
                      <a:r>
                        <a:rPr lang="en-US" sz="1800" dirty="0"/>
                        <a:t>Latch </a:t>
                      </a:r>
                    </a:p>
                    <a:p>
                      <a:pPr algn="ctr"/>
                      <a:r>
                        <a:rPr lang="en-US" sz="1800" dirty="0"/>
                        <a:t>Enable</a:t>
                      </a:r>
                    </a:p>
                  </a:txBody>
                  <a:tcPr/>
                </a:tc>
                <a:tc>
                  <a:txBody>
                    <a:bodyPr/>
                    <a:lstStyle/>
                    <a:p>
                      <a:pPr algn="ctr"/>
                      <a:r>
                        <a:rPr lang="en-US" sz="1800" dirty="0"/>
                        <a:t>D{X}</a:t>
                      </a:r>
                    </a:p>
                  </a:txBody>
                  <a:tcPr/>
                </a:tc>
                <a:tc>
                  <a:txBody>
                    <a:bodyPr/>
                    <a:lstStyle/>
                    <a:p>
                      <a:pPr algn="ctr"/>
                      <a:r>
                        <a:rPr lang="en-US" sz="1800" dirty="0"/>
                        <a:t>S{X}</a:t>
                      </a:r>
                    </a:p>
                  </a:txBody>
                  <a:tcPr/>
                </a:tc>
                <a:extLst>
                  <a:ext uri="{0D108BD9-81ED-4DB2-BD59-A6C34878D82A}">
                    <a16:rowId xmlns:a16="http://schemas.microsoft.com/office/drawing/2014/main" val="173990533"/>
                  </a:ext>
                </a:extLst>
              </a:tr>
              <a:tr h="124381">
                <a:tc>
                  <a:txBody>
                    <a:bodyPr/>
                    <a:lstStyle/>
                    <a:p>
                      <a:pPr algn="ctr"/>
                      <a:r>
                        <a:rPr lang="en-US" sz="1800" dirty="0"/>
                        <a:t>H</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Z (float)</a:t>
                      </a:r>
                    </a:p>
                  </a:txBody>
                  <a:tcPr/>
                </a:tc>
                <a:extLst>
                  <a:ext uri="{0D108BD9-81ED-4DB2-BD59-A6C34878D82A}">
                    <a16:rowId xmlns:a16="http://schemas.microsoft.com/office/drawing/2014/main" val="3884235660"/>
                  </a:ext>
                </a:extLst>
              </a:tr>
              <a:tr h="124381">
                <a:tc>
                  <a:txBody>
                    <a:bodyPr/>
                    <a:lstStyle/>
                    <a:p>
                      <a:pPr algn="ctr"/>
                      <a:r>
                        <a:rPr lang="en-US" sz="1800" dirty="0"/>
                        <a:t>L</a:t>
                      </a:r>
                    </a:p>
                  </a:txBody>
                  <a:tcPr/>
                </a:tc>
                <a:tc>
                  <a:txBody>
                    <a:bodyPr/>
                    <a:lstStyle/>
                    <a:p>
                      <a:pPr algn="ctr"/>
                      <a:r>
                        <a:rPr lang="en-US" sz="1800" dirty="0"/>
                        <a:t>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p>
                  </a:txBody>
                  <a:tcPr/>
                </a:tc>
                <a:tc>
                  <a:txBody>
                    <a:bodyPr/>
                    <a:lstStyle/>
                    <a:p>
                      <a:pPr algn="ctr"/>
                      <a:r>
                        <a:rPr lang="en-US" sz="1800" dirty="0"/>
                        <a:t>Q</a:t>
                      </a:r>
                      <a:r>
                        <a:rPr lang="en-US" sz="1800" baseline="-25000" dirty="0"/>
                        <a:t>t-1</a:t>
                      </a:r>
                      <a:endParaRPr lang="en-US" sz="1800" dirty="0"/>
                    </a:p>
                  </a:txBody>
                  <a:tcPr/>
                </a:tc>
                <a:extLst>
                  <a:ext uri="{0D108BD9-81ED-4DB2-BD59-A6C34878D82A}">
                    <a16:rowId xmlns:a16="http://schemas.microsoft.com/office/drawing/2014/main" val="3851207372"/>
                  </a:ext>
                </a:extLst>
              </a:tr>
              <a:tr h="124381">
                <a:tc>
                  <a:txBody>
                    <a:bodyPr/>
                    <a:lstStyle/>
                    <a:p>
                      <a:pPr algn="ctr"/>
                      <a:r>
                        <a:rPr lang="en-US" sz="1800" dirty="0"/>
                        <a:t>L</a:t>
                      </a:r>
                    </a:p>
                  </a:txBody>
                  <a:tcPr/>
                </a:tc>
                <a:tc>
                  <a:txBody>
                    <a:bodyPr/>
                    <a:lstStyle/>
                    <a:p>
                      <a:pPr algn="ctr"/>
                      <a:r>
                        <a:rPr lang="en-US" sz="1800" dirty="0"/>
                        <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L</a:t>
                      </a:r>
                    </a:p>
                  </a:txBody>
                  <a:tcPr/>
                </a:tc>
                <a:tc>
                  <a:txBody>
                    <a:bodyPr/>
                    <a:lstStyle/>
                    <a:p>
                      <a:pPr algn="ctr"/>
                      <a:r>
                        <a:rPr lang="en-US" sz="1800" dirty="0"/>
                        <a:t>L</a:t>
                      </a:r>
                    </a:p>
                  </a:txBody>
                  <a:tcPr/>
                </a:tc>
                <a:extLst>
                  <a:ext uri="{0D108BD9-81ED-4DB2-BD59-A6C34878D82A}">
                    <a16:rowId xmlns:a16="http://schemas.microsoft.com/office/drawing/2014/main" val="368365260"/>
                  </a:ext>
                </a:extLst>
              </a:tr>
              <a:tr h="124381">
                <a:tc>
                  <a:txBody>
                    <a:bodyPr/>
                    <a:lstStyle/>
                    <a:p>
                      <a:pPr algn="ctr"/>
                      <a:r>
                        <a:rPr lang="en-US" sz="1800" dirty="0"/>
                        <a:t>L</a:t>
                      </a:r>
                    </a:p>
                  </a:txBody>
                  <a:tcPr/>
                </a:tc>
                <a:tc>
                  <a:txBody>
                    <a:bodyPr/>
                    <a:lstStyle/>
                    <a:p>
                      <a:pPr algn="ctr"/>
                      <a:r>
                        <a:rPr lang="en-US" sz="1800" dirty="0"/>
                        <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H</a:t>
                      </a:r>
                    </a:p>
                  </a:txBody>
                  <a:tcPr/>
                </a:tc>
                <a:tc>
                  <a:txBody>
                    <a:bodyPr/>
                    <a:lstStyle/>
                    <a:p>
                      <a:pPr algn="ctr"/>
                      <a:r>
                        <a:rPr lang="en-US" sz="1800" dirty="0"/>
                        <a:t>H</a:t>
                      </a:r>
                    </a:p>
                  </a:txBody>
                  <a:tcPr/>
                </a:tc>
                <a:extLst>
                  <a:ext uri="{0D108BD9-81ED-4DB2-BD59-A6C34878D82A}">
                    <a16:rowId xmlns:a16="http://schemas.microsoft.com/office/drawing/2014/main" val="245224387"/>
                  </a:ext>
                </a:extLst>
              </a:tr>
            </a:tbl>
          </a:graphicData>
        </a:graphic>
      </p:graphicFrame>
      <p:sp>
        <p:nvSpPr>
          <p:cNvPr id="68" name="Content Placeholder 2">
            <a:extLst>
              <a:ext uri="{FF2B5EF4-FFF2-40B4-BE49-F238E27FC236}">
                <a16:creationId xmlns:a16="http://schemas.microsoft.com/office/drawing/2014/main" id="{47137D32-1F3C-A23E-2CCD-8CF0CE81371F}"/>
              </a:ext>
            </a:extLst>
          </p:cNvPr>
          <p:cNvSpPr txBox="1">
            <a:spLocks/>
          </p:cNvSpPr>
          <p:nvPr/>
        </p:nvSpPr>
        <p:spPr>
          <a:xfrm>
            <a:off x="1187996" y="1476435"/>
            <a:ext cx="4642177" cy="421606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2000" dirty="0">
                <a:solidFill>
                  <a:schemeClr val="bg1"/>
                </a:solidFill>
              </a:rPr>
              <a:t>10 signals in 8 signals out</a:t>
            </a:r>
          </a:p>
          <a:p>
            <a:pPr marL="285750" indent="-285750">
              <a:buFont typeface="Arial" panose="020B0604020202020204" pitchFamily="34" charset="0"/>
              <a:buChar char="•"/>
            </a:pPr>
            <a:r>
              <a:rPr lang="en-US" sz="2000" dirty="0">
                <a:solidFill>
                  <a:schemeClr val="bg1"/>
                </a:solidFill>
              </a:rPr>
              <a:t>When latch enable on, we can change state of the 8 signals, else latched to previous signal chosen</a:t>
            </a:r>
          </a:p>
          <a:p>
            <a:pPr marL="285750" indent="-285750">
              <a:buFont typeface="Arial" panose="020B0604020202020204" pitchFamily="34" charset="0"/>
              <a:buChar char="•"/>
            </a:pPr>
            <a:r>
              <a:rPr lang="en-US" sz="2000" dirty="0">
                <a:solidFill>
                  <a:schemeClr val="bg1"/>
                </a:solidFill>
              </a:rPr>
              <a:t>If we set up 4 of these, we only need 1 OE, 4 LE, and 8 D pins to control 6 channels</a:t>
            </a:r>
          </a:p>
          <a:p>
            <a:pPr marL="285750" indent="-285750">
              <a:buFont typeface="Arial" panose="020B0604020202020204" pitchFamily="34" charset="0"/>
              <a:buChar char="•"/>
            </a:pPr>
            <a:r>
              <a:rPr lang="en-US" sz="2000" dirty="0">
                <a:solidFill>
                  <a:schemeClr val="bg1"/>
                </a:solidFill>
              </a:rPr>
              <a:t>This also helps with scalability</a:t>
            </a:r>
          </a:p>
          <a:p>
            <a:pPr lvl="1"/>
            <a:r>
              <a:rPr lang="en-US" sz="2000" i="1" u="sng" dirty="0">
                <a:solidFill>
                  <a:schemeClr val="bg1"/>
                </a:solidFill>
              </a:rPr>
              <a:t>Equation:</a:t>
            </a:r>
          </a:p>
          <a:p>
            <a:pPr marL="285750" indent="-285750">
              <a:buFont typeface="Arial" panose="020B0604020202020204" pitchFamily="34" charset="0"/>
              <a:buChar char="•"/>
            </a:pPr>
            <a:endParaRPr lang="en-US" sz="2000" dirty="0">
              <a:solidFill>
                <a:schemeClr val="bg1"/>
              </a:solidFill>
            </a:endParaRPr>
          </a:p>
        </p:txBody>
      </p:sp>
      <p:cxnSp>
        <p:nvCxnSpPr>
          <p:cNvPr id="69" name="Straight Connector 68">
            <a:extLst>
              <a:ext uri="{FF2B5EF4-FFF2-40B4-BE49-F238E27FC236}">
                <a16:creationId xmlns:a16="http://schemas.microsoft.com/office/drawing/2014/main" id="{5F506941-9CA8-4ACD-C676-BF7BDE2A4520}"/>
              </a:ext>
            </a:extLst>
          </p:cNvPr>
          <p:cNvCxnSpPr>
            <a:cxnSpLocks/>
          </p:cNvCxnSpPr>
          <p:nvPr/>
        </p:nvCxnSpPr>
        <p:spPr>
          <a:xfrm>
            <a:off x="6252902" y="2212133"/>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D2B2F85-6EC2-057A-ED85-2CF455DD76A8}"/>
              </a:ext>
            </a:extLst>
          </p:cNvPr>
          <p:cNvCxnSpPr>
            <a:cxnSpLocks/>
          </p:cNvCxnSpPr>
          <p:nvPr/>
        </p:nvCxnSpPr>
        <p:spPr>
          <a:xfrm>
            <a:off x="9806614" y="2185214"/>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B8D90DC-5E97-F2CB-0CFB-CC110927AB61}"/>
              </a:ext>
            </a:extLst>
          </p:cNvPr>
          <p:cNvSpPr txBox="1"/>
          <p:nvPr/>
        </p:nvSpPr>
        <p:spPr>
          <a:xfrm>
            <a:off x="5888869" y="1988144"/>
            <a:ext cx="450764" cy="369332"/>
          </a:xfrm>
          <a:prstGeom prst="rect">
            <a:avLst/>
          </a:prstGeom>
          <a:noFill/>
        </p:spPr>
        <p:txBody>
          <a:bodyPr wrap="none" rtlCol="0">
            <a:spAutoFit/>
          </a:bodyPr>
          <a:lstStyle/>
          <a:p>
            <a:r>
              <a:rPr lang="en-US" dirty="0">
                <a:solidFill>
                  <a:schemeClr val="bg1"/>
                </a:solidFill>
              </a:rPr>
              <a:t>D3</a:t>
            </a:r>
          </a:p>
        </p:txBody>
      </p:sp>
      <p:sp>
        <p:nvSpPr>
          <p:cNvPr id="72" name="TextBox 71">
            <a:extLst>
              <a:ext uri="{FF2B5EF4-FFF2-40B4-BE49-F238E27FC236}">
                <a16:creationId xmlns:a16="http://schemas.microsoft.com/office/drawing/2014/main" id="{99F893D1-9D65-CEDF-7930-AED24D0EBA34}"/>
              </a:ext>
            </a:extLst>
          </p:cNvPr>
          <p:cNvSpPr txBox="1"/>
          <p:nvPr/>
        </p:nvSpPr>
        <p:spPr>
          <a:xfrm>
            <a:off x="10953133" y="1985721"/>
            <a:ext cx="426720" cy="369332"/>
          </a:xfrm>
          <a:prstGeom prst="rect">
            <a:avLst/>
          </a:prstGeom>
          <a:noFill/>
        </p:spPr>
        <p:txBody>
          <a:bodyPr wrap="none" rtlCol="0">
            <a:spAutoFit/>
          </a:bodyPr>
          <a:lstStyle/>
          <a:p>
            <a:r>
              <a:rPr lang="en-US" dirty="0">
                <a:solidFill>
                  <a:schemeClr val="bg1"/>
                </a:solidFill>
              </a:rPr>
              <a:t>S3</a:t>
            </a:r>
          </a:p>
        </p:txBody>
      </p:sp>
      <p:cxnSp>
        <p:nvCxnSpPr>
          <p:cNvPr id="73" name="Straight Connector 72">
            <a:extLst>
              <a:ext uri="{FF2B5EF4-FFF2-40B4-BE49-F238E27FC236}">
                <a16:creationId xmlns:a16="http://schemas.microsoft.com/office/drawing/2014/main" id="{030E9166-AA23-DDDA-1525-8EF67DC90D78}"/>
              </a:ext>
            </a:extLst>
          </p:cNvPr>
          <p:cNvCxnSpPr>
            <a:cxnSpLocks/>
          </p:cNvCxnSpPr>
          <p:nvPr/>
        </p:nvCxnSpPr>
        <p:spPr>
          <a:xfrm>
            <a:off x="6252902" y="2465631"/>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02EAEB51-1D3D-6F24-3AF6-2B4C60712C27}"/>
              </a:ext>
            </a:extLst>
          </p:cNvPr>
          <p:cNvSpPr txBox="1"/>
          <p:nvPr/>
        </p:nvSpPr>
        <p:spPr>
          <a:xfrm>
            <a:off x="5888869" y="2279692"/>
            <a:ext cx="450764" cy="369332"/>
          </a:xfrm>
          <a:prstGeom prst="rect">
            <a:avLst/>
          </a:prstGeom>
          <a:noFill/>
        </p:spPr>
        <p:txBody>
          <a:bodyPr wrap="none" rtlCol="0">
            <a:spAutoFit/>
          </a:bodyPr>
          <a:lstStyle/>
          <a:p>
            <a:r>
              <a:rPr lang="en-US" dirty="0">
                <a:solidFill>
                  <a:schemeClr val="bg1"/>
                </a:solidFill>
              </a:rPr>
              <a:t>D4</a:t>
            </a:r>
          </a:p>
        </p:txBody>
      </p:sp>
      <p:cxnSp>
        <p:nvCxnSpPr>
          <p:cNvPr id="75" name="Straight Connector 74">
            <a:extLst>
              <a:ext uri="{FF2B5EF4-FFF2-40B4-BE49-F238E27FC236}">
                <a16:creationId xmlns:a16="http://schemas.microsoft.com/office/drawing/2014/main" id="{4C2F34BB-B4DA-6BC5-277F-7F2CA569B0CD}"/>
              </a:ext>
            </a:extLst>
          </p:cNvPr>
          <p:cNvCxnSpPr>
            <a:cxnSpLocks/>
          </p:cNvCxnSpPr>
          <p:nvPr/>
        </p:nvCxnSpPr>
        <p:spPr>
          <a:xfrm>
            <a:off x="9806614" y="2435193"/>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2146D8DF-8117-80B8-E694-98725E443EA1}"/>
              </a:ext>
            </a:extLst>
          </p:cNvPr>
          <p:cNvSpPr txBox="1"/>
          <p:nvPr/>
        </p:nvSpPr>
        <p:spPr>
          <a:xfrm>
            <a:off x="10953133" y="2235700"/>
            <a:ext cx="426720" cy="369332"/>
          </a:xfrm>
          <a:prstGeom prst="rect">
            <a:avLst/>
          </a:prstGeom>
          <a:noFill/>
        </p:spPr>
        <p:txBody>
          <a:bodyPr wrap="none" rtlCol="0">
            <a:spAutoFit/>
          </a:bodyPr>
          <a:lstStyle/>
          <a:p>
            <a:r>
              <a:rPr lang="en-US" dirty="0">
                <a:solidFill>
                  <a:schemeClr val="bg1"/>
                </a:solidFill>
              </a:rPr>
              <a:t>S4</a:t>
            </a:r>
          </a:p>
        </p:txBody>
      </p:sp>
      <p:cxnSp>
        <p:nvCxnSpPr>
          <p:cNvPr id="85" name="Straight Connector 84">
            <a:extLst>
              <a:ext uri="{FF2B5EF4-FFF2-40B4-BE49-F238E27FC236}">
                <a16:creationId xmlns:a16="http://schemas.microsoft.com/office/drawing/2014/main" id="{EC5DA636-3755-7C51-ED8B-6C170A60AFC1}"/>
              </a:ext>
            </a:extLst>
          </p:cNvPr>
          <p:cNvCxnSpPr>
            <a:cxnSpLocks/>
          </p:cNvCxnSpPr>
          <p:nvPr/>
        </p:nvCxnSpPr>
        <p:spPr>
          <a:xfrm>
            <a:off x="6252903" y="2744569"/>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C0AF168-0C26-6EEC-8840-86CA6D47268B}"/>
              </a:ext>
            </a:extLst>
          </p:cNvPr>
          <p:cNvCxnSpPr>
            <a:cxnSpLocks/>
          </p:cNvCxnSpPr>
          <p:nvPr/>
        </p:nvCxnSpPr>
        <p:spPr>
          <a:xfrm>
            <a:off x="9806615" y="2717650"/>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EDD5A89E-9A83-1C09-2F99-137766979C90}"/>
              </a:ext>
            </a:extLst>
          </p:cNvPr>
          <p:cNvSpPr txBox="1"/>
          <p:nvPr/>
        </p:nvSpPr>
        <p:spPr>
          <a:xfrm>
            <a:off x="5888870" y="2520580"/>
            <a:ext cx="450764" cy="369332"/>
          </a:xfrm>
          <a:prstGeom prst="rect">
            <a:avLst/>
          </a:prstGeom>
          <a:noFill/>
        </p:spPr>
        <p:txBody>
          <a:bodyPr wrap="none" rtlCol="0">
            <a:spAutoFit/>
          </a:bodyPr>
          <a:lstStyle/>
          <a:p>
            <a:r>
              <a:rPr lang="en-US" dirty="0">
                <a:solidFill>
                  <a:schemeClr val="bg1"/>
                </a:solidFill>
              </a:rPr>
              <a:t>D5</a:t>
            </a:r>
          </a:p>
        </p:txBody>
      </p:sp>
      <p:sp>
        <p:nvSpPr>
          <p:cNvPr id="88" name="TextBox 87">
            <a:extLst>
              <a:ext uri="{FF2B5EF4-FFF2-40B4-BE49-F238E27FC236}">
                <a16:creationId xmlns:a16="http://schemas.microsoft.com/office/drawing/2014/main" id="{3DDECB4F-1803-419F-804A-1EBEF73FE516}"/>
              </a:ext>
            </a:extLst>
          </p:cNvPr>
          <p:cNvSpPr txBox="1"/>
          <p:nvPr/>
        </p:nvSpPr>
        <p:spPr>
          <a:xfrm>
            <a:off x="10953134" y="2518157"/>
            <a:ext cx="426720" cy="369332"/>
          </a:xfrm>
          <a:prstGeom prst="rect">
            <a:avLst/>
          </a:prstGeom>
          <a:noFill/>
        </p:spPr>
        <p:txBody>
          <a:bodyPr wrap="none" rtlCol="0">
            <a:spAutoFit/>
          </a:bodyPr>
          <a:lstStyle/>
          <a:p>
            <a:r>
              <a:rPr lang="en-US" dirty="0">
                <a:solidFill>
                  <a:schemeClr val="bg1"/>
                </a:solidFill>
              </a:rPr>
              <a:t>S5</a:t>
            </a:r>
          </a:p>
        </p:txBody>
      </p:sp>
      <p:cxnSp>
        <p:nvCxnSpPr>
          <p:cNvPr id="89" name="Straight Connector 88">
            <a:extLst>
              <a:ext uri="{FF2B5EF4-FFF2-40B4-BE49-F238E27FC236}">
                <a16:creationId xmlns:a16="http://schemas.microsoft.com/office/drawing/2014/main" id="{0E73C811-D33A-1874-7987-756B777C6555}"/>
              </a:ext>
            </a:extLst>
          </p:cNvPr>
          <p:cNvCxnSpPr>
            <a:cxnSpLocks/>
          </p:cNvCxnSpPr>
          <p:nvPr/>
        </p:nvCxnSpPr>
        <p:spPr>
          <a:xfrm>
            <a:off x="6252903" y="2998067"/>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9378A29F-FC1F-8CD0-4EA9-BBDB163ECD31}"/>
              </a:ext>
            </a:extLst>
          </p:cNvPr>
          <p:cNvSpPr txBox="1"/>
          <p:nvPr/>
        </p:nvSpPr>
        <p:spPr>
          <a:xfrm>
            <a:off x="5888870" y="2812128"/>
            <a:ext cx="450764" cy="369332"/>
          </a:xfrm>
          <a:prstGeom prst="rect">
            <a:avLst/>
          </a:prstGeom>
          <a:noFill/>
        </p:spPr>
        <p:txBody>
          <a:bodyPr wrap="none" rtlCol="0">
            <a:spAutoFit/>
          </a:bodyPr>
          <a:lstStyle/>
          <a:p>
            <a:r>
              <a:rPr lang="en-US" dirty="0">
                <a:solidFill>
                  <a:schemeClr val="bg1"/>
                </a:solidFill>
              </a:rPr>
              <a:t>D6</a:t>
            </a:r>
          </a:p>
        </p:txBody>
      </p:sp>
      <p:cxnSp>
        <p:nvCxnSpPr>
          <p:cNvPr id="91" name="Straight Connector 90">
            <a:extLst>
              <a:ext uri="{FF2B5EF4-FFF2-40B4-BE49-F238E27FC236}">
                <a16:creationId xmlns:a16="http://schemas.microsoft.com/office/drawing/2014/main" id="{08F3CC0C-4A6C-5AC4-A413-2FBF63A0FEE1}"/>
              </a:ext>
            </a:extLst>
          </p:cNvPr>
          <p:cNvCxnSpPr>
            <a:cxnSpLocks/>
          </p:cNvCxnSpPr>
          <p:nvPr/>
        </p:nvCxnSpPr>
        <p:spPr>
          <a:xfrm>
            <a:off x="9806615" y="2967629"/>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8C95B9F0-C42D-3C18-DAF5-76E446FA9637}"/>
              </a:ext>
            </a:extLst>
          </p:cNvPr>
          <p:cNvSpPr txBox="1"/>
          <p:nvPr/>
        </p:nvSpPr>
        <p:spPr>
          <a:xfrm>
            <a:off x="10953134" y="2768136"/>
            <a:ext cx="426720" cy="369332"/>
          </a:xfrm>
          <a:prstGeom prst="rect">
            <a:avLst/>
          </a:prstGeom>
          <a:noFill/>
        </p:spPr>
        <p:txBody>
          <a:bodyPr wrap="none" rtlCol="0">
            <a:spAutoFit/>
          </a:bodyPr>
          <a:lstStyle/>
          <a:p>
            <a:r>
              <a:rPr lang="en-US" dirty="0">
                <a:solidFill>
                  <a:schemeClr val="bg1"/>
                </a:solidFill>
              </a:rPr>
              <a:t>S6</a:t>
            </a:r>
          </a:p>
        </p:txBody>
      </p:sp>
      <p:cxnSp>
        <p:nvCxnSpPr>
          <p:cNvPr id="93" name="Straight Connector 92">
            <a:extLst>
              <a:ext uri="{FF2B5EF4-FFF2-40B4-BE49-F238E27FC236}">
                <a16:creationId xmlns:a16="http://schemas.microsoft.com/office/drawing/2014/main" id="{0F4D2CC7-B758-3768-F739-41BFA86A724B}"/>
              </a:ext>
            </a:extLst>
          </p:cNvPr>
          <p:cNvCxnSpPr>
            <a:cxnSpLocks/>
          </p:cNvCxnSpPr>
          <p:nvPr/>
        </p:nvCxnSpPr>
        <p:spPr>
          <a:xfrm>
            <a:off x="6264477" y="3253855"/>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8CABF24-6525-3666-2D33-AB5EF8A054E8}"/>
              </a:ext>
            </a:extLst>
          </p:cNvPr>
          <p:cNvCxnSpPr>
            <a:cxnSpLocks/>
          </p:cNvCxnSpPr>
          <p:nvPr/>
        </p:nvCxnSpPr>
        <p:spPr>
          <a:xfrm>
            <a:off x="9818189" y="3226936"/>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5ED1B1D3-0530-5BD3-3B11-119C4DCB3F5E}"/>
              </a:ext>
            </a:extLst>
          </p:cNvPr>
          <p:cNvSpPr txBox="1"/>
          <p:nvPr/>
        </p:nvSpPr>
        <p:spPr>
          <a:xfrm>
            <a:off x="10964708" y="3027443"/>
            <a:ext cx="426720" cy="369332"/>
          </a:xfrm>
          <a:prstGeom prst="rect">
            <a:avLst/>
          </a:prstGeom>
          <a:noFill/>
        </p:spPr>
        <p:txBody>
          <a:bodyPr wrap="none" rtlCol="0">
            <a:spAutoFit/>
          </a:bodyPr>
          <a:lstStyle/>
          <a:p>
            <a:r>
              <a:rPr lang="en-US" dirty="0">
                <a:solidFill>
                  <a:schemeClr val="bg1"/>
                </a:solidFill>
              </a:rPr>
              <a:t>S7</a:t>
            </a:r>
          </a:p>
        </p:txBody>
      </p:sp>
      <p:cxnSp>
        <p:nvCxnSpPr>
          <p:cNvPr id="96" name="Straight Connector 95">
            <a:extLst>
              <a:ext uri="{FF2B5EF4-FFF2-40B4-BE49-F238E27FC236}">
                <a16:creationId xmlns:a16="http://schemas.microsoft.com/office/drawing/2014/main" id="{51D84AD0-CE3D-788B-8473-3A1F1438068A}"/>
              </a:ext>
            </a:extLst>
          </p:cNvPr>
          <p:cNvCxnSpPr>
            <a:cxnSpLocks/>
          </p:cNvCxnSpPr>
          <p:nvPr/>
        </p:nvCxnSpPr>
        <p:spPr>
          <a:xfrm>
            <a:off x="6264477" y="3507353"/>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08175E11-8E47-8F51-EDDA-846E35C7E757}"/>
              </a:ext>
            </a:extLst>
          </p:cNvPr>
          <p:cNvSpPr txBox="1"/>
          <p:nvPr/>
        </p:nvSpPr>
        <p:spPr>
          <a:xfrm>
            <a:off x="5900444" y="3321414"/>
            <a:ext cx="450764" cy="369332"/>
          </a:xfrm>
          <a:prstGeom prst="rect">
            <a:avLst/>
          </a:prstGeom>
          <a:noFill/>
        </p:spPr>
        <p:txBody>
          <a:bodyPr wrap="none" rtlCol="0">
            <a:spAutoFit/>
          </a:bodyPr>
          <a:lstStyle/>
          <a:p>
            <a:r>
              <a:rPr lang="en-US" dirty="0">
                <a:solidFill>
                  <a:schemeClr val="bg1"/>
                </a:solidFill>
              </a:rPr>
              <a:t>D8</a:t>
            </a:r>
          </a:p>
        </p:txBody>
      </p:sp>
      <p:cxnSp>
        <p:nvCxnSpPr>
          <p:cNvPr id="98" name="Straight Connector 97">
            <a:extLst>
              <a:ext uri="{FF2B5EF4-FFF2-40B4-BE49-F238E27FC236}">
                <a16:creationId xmlns:a16="http://schemas.microsoft.com/office/drawing/2014/main" id="{E657E1AF-87C4-AC04-B45C-828FBCAC1595}"/>
              </a:ext>
            </a:extLst>
          </p:cNvPr>
          <p:cNvCxnSpPr>
            <a:cxnSpLocks/>
          </p:cNvCxnSpPr>
          <p:nvPr/>
        </p:nvCxnSpPr>
        <p:spPr>
          <a:xfrm>
            <a:off x="9818189" y="3476915"/>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902BD0A-7E43-C160-8CBC-E29A7DB4CE13}"/>
              </a:ext>
            </a:extLst>
          </p:cNvPr>
          <p:cNvSpPr txBox="1"/>
          <p:nvPr/>
        </p:nvSpPr>
        <p:spPr>
          <a:xfrm>
            <a:off x="10964708" y="3277422"/>
            <a:ext cx="426720" cy="369332"/>
          </a:xfrm>
          <a:prstGeom prst="rect">
            <a:avLst/>
          </a:prstGeom>
          <a:noFill/>
        </p:spPr>
        <p:txBody>
          <a:bodyPr wrap="none" rtlCol="0">
            <a:spAutoFit/>
          </a:bodyPr>
          <a:lstStyle/>
          <a:p>
            <a:r>
              <a:rPr lang="en-US" dirty="0">
                <a:solidFill>
                  <a:schemeClr val="bg1"/>
                </a:solidFill>
              </a:rPr>
              <a:t>S8</a:t>
            </a:r>
          </a:p>
        </p:txBody>
      </p:sp>
      <p:sp>
        <p:nvSpPr>
          <p:cNvPr id="100" name="TextBox 99">
            <a:extLst>
              <a:ext uri="{FF2B5EF4-FFF2-40B4-BE49-F238E27FC236}">
                <a16:creationId xmlns:a16="http://schemas.microsoft.com/office/drawing/2014/main" id="{E82C4795-3258-EF5F-857F-78CE5D94BE64}"/>
              </a:ext>
            </a:extLst>
          </p:cNvPr>
          <p:cNvSpPr txBox="1"/>
          <p:nvPr/>
        </p:nvSpPr>
        <p:spPr>
          <a:xfrm>
            <a:off x="5888869" y="3043621"/>
            <a:ext cx="450764" cy="369332"/>
          </a:xfrm>
          <a:prstGeom prst="rect">
            <a:avLst/>
          </a:prstGeom>
          <a:noFill/>
        </p:spPr>
        <p:txBody>
          <a:bodyPr wrap="none" rtlCol="0">
            <a:spAutoFit/>
          </a:bodyPr>
          <a:lstStyle/>
          <a:p>
            <a:r>
              <a:rPr lang="en-US" dirty="0">
                <a:solidFill>
                  <a:schemeClr val="bg1"/>
                </a:solidFill>
              </a:rPr>
              <a:t>D7</a:t>
            </a: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8F8F0B54-EBE2-F896-5751-DB4FE255139A}"/>
                  </a:ext>
                </a:extLst>
              </p:cNvPr>
              <p:cNvSpPr txBox="1"/>
              <p:nvPr/>
            </p:nvSpPr>
            <p:spPr>
              <a:xfrm>
                <a:off x="1737492" y="5690563"/>
                <a:ext cx="3793015" cy="6247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𝑆𝑖𝑔𝑛𝑎𝑙𝑠</m:t>
                              </m:r>
                              <m:r>
                                <a:rPr lang="en-US" b="0" i="1" smtClean="0">
                                  <a:latin typeface="Cambria Math" panose="02040503050406030204" pitchFamily="18" charset="0"/>
                                </a:rPr>
                                <m:t> × #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𝐸𝑙𝑒𝑐𝑡𝑟𝑜𝑑𝑒</m:t>
                              </m:r>
                              <m:r>
                                <a:rPr lang="en-US" b="0" i="1" smtClean="0">
                                  <a:latin typeface="Cambria Math" panose="02040503050406030204" pitchFamily="18" charset="0"/>
                                </a:rPr>
                                <m:t> </m:t>
                              </m:r>
                              <m:r>
                                <a:rPr lang="en-US" b="0" i="1" smtClean="0">
                                  <a:latin typeface="Cambria Math" panose="02040503050406030204" pitchFamily="18" charset="0"/>
                                </a:rPr>
                                <m:t>𝐶h𝑎𝑛𝑛𝑒𝑙𝑠</m:t>
                              </m:r>
                            </m:num>
                            <m:den>
                              <m:r>
                                <a:rPr lang="en-US" b="0" i="1" smtClean="0">
                                  <a:latin typeface="Cambria Math" panose="02040503050406030204" pitchFamily="18" charset="0"/>
                                </a:rPr>
                                <m:t>8</m:t>
                              </m:r>
                            </m:den>
                          </m:f>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p:sp>
            <p:nvSpPr>
              <p:cNvPr id="101" name="TextBox 100">
                <a:extLst>
                  <a:ext uri="{FF2B5EF4-FFF2-40B4-BE49-F238E27FC236}">
                    <a16:creationId xmlns:a16="http://schemas.microsoft.com/office/drawing/2014/main" id="{8F8F0B54-EBE2-F896-5751-DB4FE255139A}"/>
                  </a:ext>
                </a:extLst>
              </p:cNvPr>
              <p:cNvSpPr txBox="1">
                <a:spLocks noRot="1" noChangeAspect="1" noMove="1" noResize="1" noEditPoints="1" noAdjustHandles="1" noChangeArrowheads="1" noChangeShapeType="1" noTextEdit="1"/>
              </p:cNvSpPr>
              <p:nvPr/>
            </p:nvSpPr>
            <p:spPr>
              <a:xfrm>
                <a:off x="1737492" y="5690563"/>
                <a:ext cx="3793015" cy="624786"/>
              </a:xfrm>
              <a:prstGeom prst="rect">
                <a:avLst/>
              </a:prstGeom>
              <a:blipFill>
                <a:blip r:embed="rId3"/>
                <a:stretch>
                  <a:fillRect r="-31333" b="-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B8FA2C5D-EE27-0695-4B62-A6BE52FECBD0}"/>
                  </a:ext>
                </a:extLst>
              </p:cNvPr>
              <p:cNvSpPr txBox="1"/>
              <p:nvPr/>
            </p:nvSpPr>
            <p:spPr>
              <a:xfrm>
                <a:off x="493852" y="5830295"/>
                <a:ext cx="108030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𝐿𝑎𝑡𝑐h𝑒𝑠</m:t>
                      </m:r>
                    </m:oMath>
                  </m:oMathPara>
                </a14:m>
                <a:endParaRPr lang="en-US" sz="2000" dirty="0"/>
              </a:p>
            </p:txBody>
          </p:sp>
        </mc:Choice>
        <mc:Fallback>
          <p:sp>
            <p:nvSpPr>
              <p:cNvPr id="103" name="TextBox 102">
                <a:extLst>
                  <a:ext uri="{FF2B5EF4-FFF2-40B4-BE49-F238E27FC236}">
                    <a16:creationId xmlns:a16="http://schemas.microsoft.com/office/drawing/2014/main" id="{B8FA2C5D-EE27-0695-4B62-A6BE52FECBD0}"/>
                  </a:ext>
                </a:extLst>
              </p:cNvPr>
              <p:cNvSpPr txBox="1">
                <a:spLocks noRot="1" noChangeAspect="1" noMove="1" noResize="1" noEditPoints="1" noAdjustHandles="1" noChangeArrowheads="1" noChangeShapeType="1" noTextEdit="1"/>
              </p:cNvSpPr>
              <p:nvPr/>
            </p:nvSpPr>
            <p:spPr>
              <a:xfrm>
                <a:off x="493852" y="5830295"/>
                <a:ext cx="1080305"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761B79-0D92-D8C7-DBF9-67EDB93442F1}"/>
                  </a:ext>
                </a:extLst>
              </p:cNvPr>
              <p:cNvSpPr txBox="1"/>
              <p:nvPr/>
            </p:nvSpPr>
            <p:spPr>
              <a:xfrm>
                <a:off x="1405039" y="5904586"/>
                <a:ext cx="4534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p>
            </p:txBody>
          </p:sp>
        </mc:Choice>
        <mc:Fallback xmlns="">
          <p:sp>
            <p:nvSpPr>
              <p:cNvPr id="105" name="TextBox 104">
                <a:extLst>
                  <a:ext uri="{FF2B5EF4-FFF2-40B4-BE49-F238E27FC236}">
                    <a16:creationId xmlns:a16="http://schemas.microsoft.com/office/drawing/2014/main" id="{AE761B79-0D92-D8C7-DBF9-67EDB93442F1}"/>
                  </a:ext>
                </a:extLst>
              </p:cNvPr>
              <p:cNvSpPr txBox="1">
                <a:spLocks noRot="1" noChangeAspect="1" noMove="1" noResize="1" noEditPoints="1" noAdjustHandles="1" noChangeArrowheads="1" noChangeShapeType="1" noTextEdit="1"/>
              </p:cNvSpPr>
              <p:nvPr/>
            </p:nvSpPr>
            <p:spPr>
              <a:xfrm>
                <a:off x="1405039" y="5904586"/>
                <a:ext cx="453468" cy="40011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86667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0E64-6C6C-98D2-2446-91DDF57174B8}"/>
              </a:ext>
            </a:extLst>
          </p:cNvPr>
          <p:cNvSpPr>
            <a:spLocks noGrp="1"/>
          </p:cNvSpPr>
          <p:nvPr>
            <p:ph type="title"/>
          </p:nvPr>
        </p:nvSpPr>
        <p:spPr/>
        <p:txBody>
          <a:bodyPr/>
          <a:lstStyle/>
          <a:p>
            <a:r>
              <a:rPr lang="en-US" dirty="0">
                <a:solidFill>
                  <a:schemeClr val="bg1"/>
                </a:solidFill>
              </a:rPr>
              <a:t>Background</a:t>
            </a:r>
          </a:p>
        </p:txBody>
      </p:sp>
      <p:sp>
        <p:nvSpPr>
          <p:cNvPr id="3" name="Text Placeholder 2">
            <a:extLst>
              <a:ext uri="{FF2B5EF4-FFF2-40B4-BE49-F238E27FC236}">
                <a16:creationId xmlns:a16="http://schemas.microsoft.com/office/drawing/2014/main" id="{34AC9D4E-669C-3682-8326-734AB398AE3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520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2936-16D2-3C5E-CD38-682EF83BBCCF}"/>
            </a:ext>
          </a:extLst>
        </p:cNvPr>
        <p:cNvGrpSpPr/>
        <p:nvPr/>
      </p:nvGrpSpPr>
      <p:grpSpPr>
        <a:xfrm>
          <a:off x="0" y="0"/>
          <a:ext cx="0" cy="0"/>
          <a:chOff x="0" y="0"/>
          <a:chExt cx="0" cy="0"/>
        </a:xfrm>
      </p:grpSpPr>
      <p:sp>
        <p:nvSpPr>
          <p:cNvPr id="106" name="Rounded Rectangle 105">
            <a:extLst>
              <a:ext uri="{FF2B5EF4-FFF2-40B4-BE49-F238E27FC236}">
                <a16:creationId xmlns:a16="http://schemas.microsoft.com/office/drawing/2014/main" id="{E9AFE02C-B826-8197-DC0E-D9939A7984DB}"/>
              </a:ext>
            </a:extLst>
          </p:cNvPr>
          <p:cNvSpPr/>
          <p:nvPr/>
        </p:nvSpPr>
        <p:spPr>
          <a:xfrm>
            <a:off x="493852" y="5646630"/>
            <a:ext cx="6461086" cy="1051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BC973C84-7174-64E7-23B8-FE7F033A6CF5}"/>
              </a:ext>
            </a:extLst>
          </p:cNvPr>
          <p:cNvSpPr>
            <a:spLocks noGrp="1"/>
          </p:cNvSpPr>
          <p:nvPr>
            <p:ph type="title"/>
          </p:nvPr>
        </p:nvSpPr>
        <p:spPr>
          <a:xfrm>
            <a:off x="1141413" y="618518"/>
            <a:ext cx="9905998" cy="705076"/>
          </a:xfrm>
        </p:spPr>
        <p:txBody>
          <a:bodyPr/>
          <a:lstStyle/>
          <a:p>
            <a:r>
              <a:rPr lang="en-US" b="1" dirty="0">
                <a:solidFill>
                  <a:schemeClr val="bg1"/>
                </a:solidFill>
              </a:rPr>
              <a:t>Solution 3.1: </a:t>
            </a:r>
            <a:r>
              <a:rPr lang="en-US" dirty="0">
                <a:solidFill>
                  <a:schemeClr val="bg1"/>
                </a:solidFill>
              </a:rPr>
              <a:t>Octal Latches</a:t>
            </a:r>
          </a:p>
        </p:txBody>
      </p:sp>
      <p:sp>
        <p:nvSpPr>
          <p:cNvPr id="2" name="Rectangle 1">
            <a:extLst>
              <a:ext uri="{FF2B5EF4-FFF2-40B4-BE49-F238E27FC236}">
                <a16:creationId xmlns:a16="http://schemas.microsoft.com/office/drawing/2014/main" id="{53CAB8B0-6996-C035-1773-386E2DFF7865}"/>
              </a:ext>
            </a:extLst>
          </p:cNvPr>
          <p:cNvSpPr/>
          <p:nvPr/>
        </p:nvSpPr>
        <p:spPr>
          <a:xfrm>
            <a:off x="6954938" y="1476435"/>
            <a:ext cx="3431973" cy="2165630"/>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0BFF3BC-86EB-3015-F6B2-EE6CC575B0DF}"/>
              </a:ext>
            </a:extLst>
          </p:cNvPr>
          <p:cNvCxnSpPr>
            <a:cxnSpLocks/>
          </p:cNvCxnSpPr>
          <p:nvPr/>
        </p:nvCxnSpPr>
        <p:spPr>
          <a:xfrm>
            <a:off x="6241328" y="1702847"/>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477EC6-E789-C953-2B66-2E20C2B4DDB1}"/>
              </a:ext>
            </a:extLst>
          </p:cNvPr>
          <p:cNvCxnSpPr>
            <a:cxnSpLocks/>
          </p:cNvCxnSpPr>
          <p:nvPr/>
        </p:nvCxnSpPr>
        <p:spPr>
          <a:xfrm>
            <a:off x="8145828" y="3642791"/>
            <a:ext cx="0" cy="422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DF7EB42-4AB4-3E6F-1271-D5FE194AEB20}"/>
              </a:ext>
            </a:extLst>
          </p:cNvPr>
          <p:cNvCxnSpPr>
            <a:cxnSpLocks/>
          </p:cNvCxnSpPr>
          <p:nvPr/>
        </p:nvCxnSpPr>
        <p:spPr>
          <a:xfrm>
            <a:off x="9697359" y="3642791"/>
            <a:ext cx="0" cy="422947"/>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7FDC3ED-936B-6924-153F-EDB99B5E7918}"/>
              </a:ext>
            </a:extLst>
          </p:cNvPr>
          <p:cNvCxnSpPr>
            <a:cxnSpLocks/>
          </p:cNvCxnSpPr>
          <p:nvPr/>
        </p:nvCxnSpPr>
        <p:spPr>
          <a:xfrm>
            <a:off x="9795040" y="1675928"/>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EA93A4C2-B084-80D4-DAD3-BD497A183C94}"/>
              </a:ext>
            </a:extLst>
          </p:cNvPr>
          <p:cNvSpPr/>
          <p:nvPr/>
        </p:nvSpPr>
        <p:spPr>
          <a:xfrm>
            <a:off x="7999289" y="3495890"/>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7BEDF27A-6946-D7A9-F745-2010262F94E5}"/>
              </a:ext>
            </a:extLst>
          </p:cNvPr>
          <p:cNvSpPr/>
          <p:nvPr/>
        </p:nvSpPr>
        <p:spPr>
          <a:xfrm>
            <a:off x="9550820" y="3495890"/>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0CEDF502-E10E-AC16-1000-629DE6DEEFFC}"/>
              </a:ext>
            </a:extLst>
          </p:cNvPr>
          <p:cNvSpPr txBox="1"/>
          <p:nvPr/>
        </p:nvSpPr>
        <p:spPr>
          <a:xfrm>
            <a:off x="5877295" y="1478858"/>
            <a:ext cx="450764" cy="369332"/>
          </a:xfrm>
          <a:prstGeom prst="rect">
            <a:avLst/>
          </a:prstGeom>
          <a:noFill/>
        </p:spPr>
        <p:txBody>
          <a:bodyPr wrap="none" rtlCol="0">
            <a:spAutoFit/>
          </a:bodyPr>
          <a:lstStyle/>
          <a:p>
            <a:r>
              <a:rPr lang="en-US" dirty="0">
                <a:solidFill>
                  <a:schemeClr val="bg1"/>
                </a:solidFill>
              </a:rPr>
              <a:t>D1</a:t>
            </a:r>
          </a:p>
        </p:txBody>
      </p:sp>
      <p:sp>
        <p:nvSpPr>
          <p:cNvPr id="25" name="TextBox 24">
            <a:extLst>
              <a:ext uri="{FF2B5EF4-FFF2-40B4-BE49-F238E27FC236}">
                <a16:creationId xmlns:a16="http://schemas.microsoft.com/office/drawing/2014/main" id="{D908CFC5-DB3B-D4F5-3160-360AD529543F}"/>
              </a:ext>
            </a:extLst>
          </p:cNvPr>
          <p:cNvSpPr txBox="1"/>
          <p:nvPr/>
        </p:nvSpPr>
        <p:spPr>
          <a:xfrm>
            <a:off x="10941559" y="1476435"/>
            <a:ext cx="426720" cy="369332"/>
          </a:xfrm>
          <a:prstGeom prst="rect">
            <a:avLst/>
          </a:prstGeom>
          <a:noFill/>
        </p:spPr>
        <p:txBody>
          <a:bodyPr wrap="none" rtlCol="0">
            <a:spAutoFit/>
          </a:bodyPr>
          <a:lstStyle/>
          <a:p>
            <a:r>
              <a:rPr lang="en-US" dirty="0">
                <a:solidFill>
                  <a:schemeClr val="bg1"/>
                </a:solidFill>
              </a:rPr>
              <a:t>S1</a:t>
            </a:r>
          </a:p>
        </p:txBody>
      </p:sp>
      <p:sp>
        <p:nvSpPr>
          <p:cNvPr id="32" name="TextBox 31">
            <a:extLst>
              <a:ext uri="{FF2B5EF4-FFF2-40B4-BE49-F238E27FC236}">
                <a16:creationId xmlns:a16="http://schemas.microsoft.com/office/drawing/2014/main" id="{16B1F2D7-DB24-0250-01AC-C24110937545}"/>
              </a:ext>
            </a:extLst>
          </p:cNvPr>
          <p:cNvSpPr txBox="1"/>
          <p:nvPr/>
        </p:nvSpPr>
        <p:spPr>
          <a:xfrm>
            <a:off x="7429982" y="3981128"/>
            <a:ext cx="1724768" cy="369332"/>
          </a:xfrm>
          <a:prstGeom prst="rect">
            <a:avLst/>
          </a:prstGeom>
          <a:noFill/>
        </p:spPr>
        <p:txBody>
          <a:bodyPr wrap="none" rtlCol="0">
            <a:spAutoFit/>
          </a:bodyPr>
          <a:lstStyle/>
          <a:p>
            <a:r>
              <a:rPr lang="en-US" dirty="0">
                <a:solidFill>
                  <a:schemeClr val="bg1"/>
                </a:solidFill>
              </a:rPr>
              <a:t>Latch Enable (LE)</a:t>
            </a:r>
          </a:p>
        </p:txBody>
      </p:sp>
      <p:sp>
        <p:nvSpPr>
          <p:cNvPr id="33" name="TextBox 32">
            <a:extLst>
              <a:ext uri="{FF2B5EF4-FFF2-40B4-BE49-F238E27FC236}">
                <a16:creationId xmlns:a16="http://schemas.microsoft.com/office/drawing/2014/main" id="{8A6A617A-EDFF-F965-CBC2-BFF5F3063893}"/>
              </a:ext>
            </a:extLst>
          </p:cNvPr>
          <p:cNvSpPr txBox="1"/>
          <p:nvPr/>
        </p:nvSpPr>
        <p:spPr>
          <a:xfrm>
            <a:off x="9022017" y="3989293"/>
            <a:ext cx="1970411" cy="369332"/>
          </a:xfrm>
          <a:prstGeom prst="rect">
            <a:avLst/>
          </a:prstGeom>
          <a:noFill/>
        </p:spPr>
        <p:txBody>
          <a:bodyPr wrap="none" rtlCol="0">
            <a:spAutoFit/>
          </a:bodyPr>
          <a:lstStyle/>
          <a:p>
            <a:r>
              <a:rPr lang="en-US" dirty="0">
                <a:solidFill>
                  <a:schemeClr val="bg1"/>
                </a:solidFill>
              </a:rPr>
              <a:t>Output Enable (OE)</a:t>
            </a:r>
          </a:p>
        </p:txBody>
      </p:sp>
      <p:cxnSp>
        <p:nvCxnSpPr>
          <p:cNvPr id="35" name="Straight Connector 34">
            <a:extLst>
              <a:ext uri="{FF2B5EF4-FFF2-40B4-BE49-F238E27FC236}">
                <a16:creationId xmlns:a16="http://schemas.microsoft.com/office/drawing/2014/main" id="{AB05D24F-702B-C18A-0D2B-AE5317BF1098}"/>
              </a:ext>
            </a:extLst>
          </p:cNvPr>
          <p:cNvCxnSpPr>
            <a:cxnSpLocks/>
          </p:cNvCxnSpPr>
          <p:nvPr/>
        </p:nvCxnSpPr>
        <p:spPr>
          <a:xfrm>
            <a:off x="6241328" y="1956345"/>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53F6D3-836D-8C43-3376-A1CE45C9CE6D}"/>
              </a:ext>
            </a:extLst>
          </p:cNvPr>
          <p:cNvSpPr txBox="1"/>
          <p:nvPr/>
        </p:nvSpPr>
        <p:spPr>
          <a:xfrm>
            <a:off x="5877295" y="1770406"/>
            <a:ext cx="450764" cy="369332"/>
          </a:xfrm>
          <a:prstGeom prst="rect">
            <a:avLst/>
          </a:prstGeom>
          <a:noFill/>
        </p:spPr>
        <p:txBody>
          <a:bodyPr wrap="none" rtlCol="0">
            <a:spAutoFit/>
          </a:bodyPr>
          <a:lstStyle/>
          <a:p>
            <a:r>
              <a:rPr lang="en-US" dirty="0">
                <a:solidFill>
                  <a:schemeClr val="bg1"/>
                </a:solidFill>
              </a:rPr>
              <a:t>D2</a:t>
            </a:r>
          </a:p>
        </p:txBody>
      </p:sp>
      <p:cxnSp>
        <p:nvCxnSpPr>
          <p:cNvPr id="54" name="Straight Connector 53">
            <a:extLst>
              <a:ext uri="{FF2B5EF4-FFF2-40B4-BE49-F238E27FC236}">
                <a16:creationId xmlns:a16="http://schemas.microsoft.com/office/drawing/2014/main" id="{10A8837F-7280-2C9F-BB86-4192FD02B18A}"/>
              </a:ext>
            </a:extLst>
          </p:cNvPr>
          <p:cNvCxnSpPr>
            <a:cxnSpLocks/>
          </p:cNvCxnSpPr>
          <p:nvPr/>
        </p:nvCxnSpPr>
        <p:spPr>
          <a:xfrm>
            <a:off x="9795040" y="1925907"/>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56889C9-C645-0AAA-4F15-76FF18C1BDB7}"/>
              </a:ext>
            </a:extLst>
          </p:cNvPr>
          <p:cNvSpPr txBox="1"/>
          <p:nvPr/>
        </p:nvSpPr>
        <p:spPr>
          <a:xfrm>
            <a:off x="10941559" y="1726414"/>
            <a:ext cx="426720" cy="369332"/>
          </a:xfrm>
          <a:prstGeom prst="rect">
            <a:avLst/>
          </a:prstGeom>
          <a:noFill/>
        </p:spPr>
        <p:txBody>
          <a:bodyPr wrap="none" rtlCol="0">
            <a:spAutoFit/>
          </a:bodyPr>
          <a:lstStyle/>
          <a:p>
            <a:r>
              <a:rPr lang="en-US" dirty="0">
                <a:solidFill>
                  <a:schemeClr val="bg1"/>
                </a:solidFill>
              </a:rPr>
              <a:t>S2</a:t>
            </a:r>
          </a:p>
        </p:txBody>
      </p:sp>
      <p:graphicFrame>
        <p:nvGraphicFramePr>
          <p:cNvPr id="63" name="Table 62">
            <a:extLst>
              <a:ext uri="{FF2B5EF4-FFF2-40B4-BE49-F238E27FC236}">
                <a16:creationId xmlns:a16="http://schemas.microsoft.com/office/drawing/2014/main" id="{21476986-81A0-4E75-EF3C-3FDBF2ED77BE}"/>
              </a:ext>
            </a:extLst>
          </p:cNvPr>
          <p:cNvGraphicFramePr>
            <a:graphicFrameLocks noGrp="1"/>
          </p:cNvGraphicFramePr>
          <p:nvPr/>
        </p:nvGraphicFramePr>
        <p:xfrm>
          <a:off x="7018708" y="4537612"/>
          <a:ext cx="3833690" cy="2103120"/>
        </p:xfrm>
        <a:graphic>
          <a:graphicData uri="http://schemas.openxmlformats.org/drawingml/2006/table">
            <a:tbl>
              <a:tblPr firstRow="1" bandRow="1">
                <a:tableStyleId>{5C22544A-7EE6-4342-B048-85BDC9FD1C3A}</a:tableStyleId>
              </a:tblPr>
              <a:tblGrid>
                <a:gridCol w="1006382">
                  <a:extLst>
                    <a:ext uri="{9D8B030D-6E8A-4147-A177-3AD203B41FA5}">
                      <a16:colId xmlns:a16="http://schemas.microsoft.com/office/drawing/2014/main" val="403252991"/>
                    </a:ext>
                  </a:extLst>
                </a:gridCol>
                <a:gridCol w="995643">
                  <a:extLst>
                    <a:ext uri="{9D8B030D-6E8A-4147-A177-3AD203B41FA5}">
                      <a16:colId xmlns:a16="http://schemas.microsoft.com/office/drawing/2014/main" val="983772060"/>
                    </a:ext>
                  </a:extLst>
                </a:gridCol>
                <a:gridCol w="709930">
                  <a:extLst>
                    <a:ext uri="{9D8B030D-6E8A-4147-A177-3AD203B41FA5}">
                      <a16:colId xmlns:a16="http://schemas.microsoft.com/office/drawing/2014/main" val="1225258312"/>
                    </a:ext>
                  </a:extLst>
                </a:gridCol>
                <a:gridCol w="1121735">
                  <a:extLst>
                    <a:ext uri="{9D8B030D-6E8A-4147-A177-3AD203B41FA5}">
                      <a16:colId xmlns:a16="http://schemas.microsoft.com/office/drawing/2014/main" val="1734702524"/>
                    </a:ext>
                  </a:extLst>
                </a:gridCol>
              </a:tblGrid>
              <a:tr h="217666">
                <a:tc>
                  <a:txBody>
                    <a:bodyPr/>
                    <a:lstStyle/>
                    <a:p>
                      <a:pPr algn="ctr"/>
                      <a:r>
                        <a:rPr lang="en-US" sz="1800" dirty="0"/>
                        <a:t>Output</a:t>
                      </a:r>
                    </a:p>
                    <a:p>
                      <a:pPr algn="ctr"/>
                      <a:r>
                        <a:rPr lang="en-US" sz="1800" dirty="0"/>
                        <a:t>Enable</a:t>
                      </a:r>
                    </a:p>
                  </a:txBody>
                  <a:tcPr/>
                </a:tc>
                <a:tc>
                  <a:txBody>
                    <a:bodyPr/>
                    <a:lstStyle/>
                    <a:p>
                      <a:pPr algn="ctr"/>
                      <a:r>
                        <a:rPr lang="en-US" sz="1800" dirty="0"/>
                        <a:t>Latch </a:t>
                      </a:r>
                    </a:p>
                    <a:p>
                      <a:pPr algn="ctr"/>
                      <a:r>
                        <a:rPr lang="en-US" sz="1800" dirty="0"/>
                        <a:t>Enable</a:t>
                      </a:r>
                    </a:p>
                  </a:txBody>
                  <a:tcPr/>
                </a:tc>
                <a:tc>
                  <a:txBody>
                    <a:bodyPr/>
                    <a:lstStyle/>
                    <a:p>
                      <a:pPr algn="ctr"/>
                      <a:r>
                        <a:rPr lang="en-US" sz="1800" dirty="0"/>
                        <a:t>D{X}</a:t>
                      </a:r>
                    </a:p>
                  </a:txBody>
                  <a:tcPr/>
                </a:tc>
                <a:tc>
                  <a:txBody>
                    <a:bodyPr/>
                    <a:lstStyle/>
                    <a:p>
                      <a:pPr algn="ctr"/>
                      <a:r>
                        <a:rPr lang="en-US" sz="1800" dirty="0"/>
                        <a:t>S{X}</a:t>
                      </a:r>
                    </a:p>
                  </a:txBody>
                  <a:tcPr/>
                </a:tc>
                <a:extLst>
                  <a:ext uri="{0D108BD9-81ED-4DB2-BD59-A6C34878D82A}">
                    <a16:rowId xmlns:a16="http://schemas.microsoft.com/office/drawing/2014/main" val="173990533"/>
                  </a:ext>
                </a:extLst>
              </a:tr>
              <a:tr h="124381">
                <a:tc>
                  <a:txBody>
                    <a:bodyPr/>
                    <a:lstStyle/>
                    <a:p>
                      <a:pPr algn="ctr"/>
                      <a:r>
                        <a:rPr lang="en-US" sz="1800" dirty="0"/>
                        <a:t>H</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Z (float)</a:t>
                      </a:r>
                    </a:p>
                  </a:txBody>
                  <a:tcPr/>
                </a:tc>
                <a:extLst>
                  <a:ext uri="{0D108BD9-81ED-4DB2-BD59-A6C34878D82A}">
                    <a16:rowId xmlns:a16="http://schemas.microsoft.com/office/drawing/2014/main" val="3884235660"/>
                  </a:ext>
                </a:extLst>
              </a:tr>
              <a:tr h="124381">
                <a:tc>
                  <a:txBody>
                    <a:bodyPr/>
                    <a:lstStyle/>
                    <a:p>
                      <a:pPr algn="ctr"/>
                      <a:r>
                        <a:rPr lang="en-US" sz="1800" dirty="0"/>
                        <a:t>L</a:t>
                      </a:r>
                    </a:p>
                  </a:txBody>
                  <a:tcPr/>
                </a:tc>
                <a:tc>
                  <a:txBody>
                    <a:bodyPr/>
                    <a:lstStyle/>
                    <a:p>
                      <a:pPr algn="ctr"/>
                      <a:r>
                        <a:rPr lang="en-US" sz="1800" dirty="0"/>
                        <a:t>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t>
                      </a:r>
                    </a:p>
                  </a:txBody>
                  <a:tcPr/>
                </a:tc>
                <a:tc>
                  <a:txBody>
                    <a:bodyPr/>
                    <a:lstStyle/>
                    <a:p>
                      <a:pPr algn="ctr"/>
                      <a:r>
                        <a:rPr lang="en-US" sz="1800" dirty="0"/>
                        <a:t>Q</a:t>
                      </a:r>
                      <a:r>
                        <a:rPr lang="en-US" sz="1800" baseline="-25000" dirty="0"/>
                        <a:t>t-1</a:t>
                      </a:r>
                      <a:endParaRPr lang="en-US" sz="1800" dirty="0"/>
                    </a:p>
                  </a:txBody>
                  <a:tcPr/>
                </a:tc>
                <a:extLst>
                  <a:ext uri="{0D108BD9-81ED-4DB2-BD59-A6C34878D82A}">
                    <a16:rowId xmlns:a16="http://schemas.microsoft.com/office/drawing/2014/main" val="3851207372"/>
                  </a:ext>
                </a:extLst>
              </a:tr>
              <a:tr h="124381">
                <a:tc>
                  <a:txBody>
                    <a:bodyPr/>
                    <a:lstStyle/>
                    <a:p>
                      <a:pPr algn="ctr"/>
                      <a:r>
                        <a:rPr lang="en-US" sz="1800" dirty="0"/>
                        <a:t>L</a:t>
                      </a:r>
                    </a:p>
                  </a:txBody>
                  <a:tcPr/>
                </a:tc>
                <a:tc>
                  <a:txBody>
                    <a:bodyPr/>
                    <a:lstStyle/>
                    <a:p>
                      <a:pPr algn="ctr"/>
                      <a:r>
                        <a:rPr lang="en-US" sz="1800" dirty="0"/>
                        <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L</a:t>
                      </a:r>
                    </a:p>
                  </a:txBody>
                  <a:tcPr/>
                </a:tc>
                <a:tc>
                  <a:txBody>
                    <a:bodyPr/>
                    <a:lstStyle/>
                    <a:p>
                      <a:pPr algn="ctr"/>
                      <a:r>
                        <a:rPr lang="en-US" sz="1800" dirty="0"/>
                        <a:t>L</a:t>
                      </a:r>
                    </a:p>
                  </a:txBody>
                  <a:tcPr/>
                </a:tc>
                <a:extLst>
                  <a:ext uri="{0D108BD9-81ED-4DB2-BD59-A6C34878D82A}">
                    <a16:rowId xmlns:a16="http://schemas.microsoft.com/office/drawing/2014/main" val="368365260"/>
                  </a:ext>
                </a:extLst>
              </a:tr>
              <a:tr h="124381">
                <a:tc>
                  <a:txBody>
                    <a:bodyPr/>
                    <a:lstStyle/>
                    <a:p>
                      <a:pPr algn="ctr"/>
                      <a:r>
                        <a:rPr lang="en-US" sz="1800" dirty="0"/>
                        <a:t>L</a:t>
                      </a:r>
                    </a:p>
                  </a:txBody>
                  <a:tcPr/>
                </a:tc>
                <a:tc>
                  <a:txBody>
                    <a:bodyPr/>
                    <a:lstStyle/>
                    <a:p>
                      <a:pPr algn="ctr"/>
                      <a:r>
                        <a:rPr lang="en-US" sz="1800" dirty="0"/>
                        <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H</a:t>
                      </a:r>
                    </a:p>
                  </a:txBody>
                  <a:tcPr/>
                </a:tc>
                <a:tc>
                  <a:txBody>
                    <a:bodyPr/>
                    <a:lstStyle/>
                    <a:p>
                      <a:pPr algn="ctr"/>
                      <a:r>
                        <a:rPr lang="en-US" sz="1800" dirty="0"/>
                        <a:t>H</a:t>
                      </a:r>
                    </a:p>
                  </a:txBody>
                  <a:tcPr/>
                </a:tc>
                <a:extLst>
                  <a:ext uri="{0D108BD9-81ED-4DB2-BD59-A6C34878D82A}">
                    <a16:rowId xmlns:a16="http://schemas.microsoft.com/office/drawing/2014/main" val="245224387"/>
                  </a:ext>
                </a:extLst>
              </a:tr>
            </a:tbl>
          </a:graphicData>
        </a:graphic>
      </p:graphicFrame>
      <p:sp>
        <p:nvSpPr>
          <p:cNvPr id="68" name="Content Placeholder 2">
            <a:extLst>
              <a:ext uri="{FF2B5EF4-FFF2-40B4-BE49-F238E27FC236}">
                <a16:creationId xmlns:a16="http://schemas.microsoft.com/office/drawing/2014/main" id="{47137D32-1F3C-A23E-2CCD-8CF0CE81371F}"/>
              </a:ext>
            </a:extLst>
          </p:cNvPr>
          <p:cNvSpPr txBox="1">
            <a:spLocks/>
          </p:cNvSpPr>
          <p:nvPr/>
        </p:nvSpPr>
        <p:spPr>
          <a:xfrm>
            <a:off x="1187996" y="1476435"/>
            <a:ext cx="4642177" cy="421606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2000" dirty="0">
                <a:solidFill>
                  <a:schemeClr val="bg1"/>
                </a:solidFill>
              </a:rPr>
              <a:t>10 signals in 8 signals out</a:t>
            </a:r>
          </a:p>
          <a:p>
            <a:pPr marL="285750" indent="-285750">
              <a:buFont typeface="Arial" panose="020B0604020202020204" pitchFamily="34" charset="0"/>
              <a:buChar char="•"/>
            </a:pPr>
            <a:r>
              <a:rPr lang="en-US" sz="2000" dirty="0">
                <a:solidFill>
                  <a:schemeClr val="bg1"/>
                </a:solidFill>
              </a:rPr>
              <a:t>When latch enable on, we can change state of the 8 signals, else latched to previous signal chosen</a:t>
            </a:r>
          </a:p>
          <a:p>
            <a:pPr marL="285750" indent="-285750">
              <a:buFont typeface="Arial" panose="020B0604020202020204" pitchFamily="34" charset="0"/>
              <a:buChar char="•"/>
            </a:pPr>
            <a:r>
              <a:rPr lang="en-US" sz="2000" dirty="0">
                <a:solidFill>
                  <a:schemeClr val="bg1"/>
                </a:solidFill>
              </a:rPr>
              <a:t>If we set up 4 of these, we only need 1 OE, 4 LE, and 8 D pins to control 6 channels</a:t>
            </a:r>
          </a:p>
          <a:p>
            <a:pPr marL="285750" indent="-285750">
              <a:buFont typeface="Arial" panose="020B0604020202020204" pitchFamily="34" charset="0"/>
              <a:buChar char="•"/>
            </a:pPr>
            <a:r>
              <a:rPr lang="en-US" sz="2000" dirty="0">
                <a:solidFill>
                  <a:schemeClr val="bg1"/>
                </a:solidFill>
              </a:rPr>
              <a:t>This also helps with scalability</a:t>
            </a:r>
          </a:p>
          <a:p>
            <a:pPr lvl="1"/>
            <a:r>
              <a:rPr lang="en-US" sz="2000" i="1" u="sng" dirty="0">
                <a:solidFill>
                  <a:schemeClr val="bg1"/>
                </a:solidFill>
              </a:rPr>
              <a:t>Equation:</a:t>
            </a:r>
          </a:p>
          <a:p>
            <a:pPr marL="285750" indent="-285750">
              <a:buFont typeface="Arial" panose="020B0604020202020204" pitchFamily="34" charset="0"/>
              <a:buChar char="•"/>
            </a:pPr>
            <a:endParaRPr lang="en-US" sz="2000" dirty="0">
              <a:solidFill>
                <a:schemeClr val="bg1"/>
              </a:solidFill>
            </a:endParaRPr>
          </a:p>
        </p:txBody>
      </p:sp>
      <p:cxnSp>
        <p:nvCxnSpPr>
          <p:cNvPr id="69" name="Straight Connector 68">
            <a:extLst>
              <a:ext uri="{FF2B5EF4-FFF2-40B4-BE49-F238E27FC236}">
                <a16:creationId xmlns:a16="http://schemas.microsoft.com/office/drawing/2014/main" id="{5F506941-9CA8-4ACD-C676-BF7BDE2A4520}"/>
              </a:ext>
            </a:extLst>
          </p:cNvPr>
          <p:cNvCxnSpPr>
            <a:cxnSpLocks/>
          </p:cNvCxnSpPr>
          <p:nvPr/>
        </p:nvCxnSpPr>
        <p:spPr>
          <a:xfrm>
            <a:off x="6252902" y="2212133"/>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D2B2F85-6EC2-057A-ED85-2CF455DD76A8}"/>
              </a:ext>
            </a:extLst>
          </p:cNvPr>
          <p:cNvCxnSpPr>
            <a:cxnSpLocks/>
          </p:cNvCxnSpPr>
          <p:nvPr/>
        </p:nvCxnSpPr>
        <p:spPr>
          <a:xfrm>
            <a:off x="9806614" y="2185214"/>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EB8D90DC-5E97-F2CB-0CFB-CC110927AB61}"/>
              </a:ext>
            </a:extLst>
          </p:cNvPr>
          <p:cNvSpPr txBox="1"/>
          <p:nvPr/>
        </p:nvSpPr>
        <p:spPr>
          <a:xfrm>
            <a:off x="5888869" y="1988144"/>
            <a:ext cx="450764" cy="369332"/>
          </a:xfrm>
          <a:prstGeom prst="rect">
            <a:avLst/>
          </a:prstGeom>
          <a:noFill/>
        </p:spPr>
        <p:txBody>
          <a:bodyPr wrap="none" rtlCol="0">
            <a:spAutoFit/>
          </a:bodyPr>
          <a:lstStyle/>
          <a:p>
            <a:r>
              <a:rPr lang="en-US" dirty="0">
                <a:solidFill>
                  <a:schemeClr val="bg1"/>
                </a:solidFill>
              </a:rPr>
              <a:t>D3</a:t>
            </a:r>
          </a:p>
        </p:txBody>
      </p:sp>
      <p:sp>
        <p:nvSpPr>
          <p:cNvPr id="72" name="TextBox 71">
            <a:extLst>
              <a:ext uri="{FF2B5EF4-FFF2-40B4-BE49-F238E27FC236}">
                <a16:creationId xmlns:a16="http://schemas.microsoft.com/office/drawing/2014/main" id="{99F893D1-9D65-CEDF-7930-AED24D0EBA34}"/>
              </a:ext>
            </a:extLst>
          </p:cNvPr>
          <p:cNvSpPr txBox="1"/>
          <p:nvPr/>
        </p:nvSpPr>
        <p:spPr>
          <a:xfrm>
            <a:off x="10953133" y="1985721"/>
            <a:ext cx="426720" cy="369332"/>
          </a:xfrm>
          <a:prstGeom prst="rect">
            <a:avLst/>
          </a:prstGeom>
          <a:noFill/>
        </p:spPr>
        <p:txBody>
          <a:bodyPr wrap="none" rtlCol="0">
            <a:spAutoFit/>
          </a:bodyPr>
          <a:lstStyle/>
          <a:p>
            <a:r>
              <a:rPr lang="en-US" dirty="0">
                <a:solidFill>
                  <a:schemeClr val="bg1"/>
                </a:solidFill>
              </a:rPr>
              <a:t>S3</a:t>
            </a:r>
          </a:p>
        </p:txBody>
      </p:sp>
      <p:cxnSp>
        <p:nvCxnSpPr>
          <p:cNvPr id="73" name="Straight Connector 72">
            <a:extLst>
              <a:ext uri="{FF2B5EF4-FFF2-40B4-BE49-F238E27FC236}">
                <a16:creationId xmlns:a16="http://schemas.microsoft.com/office/drawing/2014/main" id="{030E9166-AA23-DDDA-1525-8EF67DC90D78}"/>
              </a:ext>
            </a:extLst>
          </p:cNvPr>
          <p:cNvCxnSpPr>
            <a:cxnSpLocks/>
          </p:cNvCxnSpPr>
          <p:nvPr/>
        </p:nvCxnSpPr>
        <p:spPr>
          <a:xfrm>
            <a:off x="6252902" y="2465631"/>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02EAEB51-1D3D-6F24-3AF6-2B4C60712C27}"/>
              </a:ext>
            </a:extLst>
          </p:cNvPr>
          <p:cNvSpPr txBox="1"/>
          <p:nvPr/>
        </p:nvSpPr>
        <p:spPr>
          <a:xfrm>
            <a:off x="5888869" y="2279692"/>
            <a:ext cx="450764" cy="369332"/>
          </a:xfrm>
          <a:prstGeom prst="rect">
            <a:avLst/>
          </a:prstGeom>
          <a:noFill/>
        </p:spPr>
        <p:txBody>
          <a:bodyPr wrap="none" rtlCol="0">
            <a:spAutoFit/>
          </a:bodyPr>
          <a:lstStyle/>
          <a:p>
            <a:r>
              <a:rPr lang="en-US" dirty="0">
                <a:solidFill>
                  <a:schemeClr val="bg1"/>
                </a:solidFill>
              </a:rPr>
              <a:t>D4</a:t>
            </a:r>
          </a:p>
        </p:txBody>
      </p:sp>
      <p:cxnSp>
        <p:nvCxnSpPr>
          <p:cNvPr id="75" name="Straight Connector 74">
            <a:extLst>
              <a:ext uri="{FF2B5EF4-FFF2-40B4-BE49-F238E27FC236}">
                <a16:creationId xmlns:a16="http://schemas.microsoft.com/office/drawing/2014/main" id="{4C2F34BB-B4DA-6BC5-277F-7F2CA569B0CD}"/>
              </a:ext>
            </a:extLst>
          </p:cNvPr>
          <p:cNvCxnSpPr>
            <a:cxnSpLocks/>
          </p:cNvCxnSpPr>
          <p:nvPr/>
        </p:nvCxnSpPr>
        <p:spPr>
          <a:xfrm>
            <a:off x="9806614" y="2435193"/>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2146D8DF-8117-80B8-E694-98725E443EA1}"/>
              </a:ext>
            </a:extLst>
          </p:cNvPr>
          <p:cNvSpPr txBox="1"/>
          <p:nvPr/>
        </p:nvSpPr>
        <p:spPr>
          <a:xfrm>
            <a:off x="10953133" y="2235700"/>
            <a:ext cx="426720" cy="369332"/>
          </a:xfrm>
          <a:prstGeom prst="rect">
            <a:avLst/>
          </a:prstGeom>
          <a:noFill/>
        </p:spPr>
        <p:txBody>
          <a:bodyPr wrap="none" rtlCol="0">
            <a:spAutoFit/>
          </a:bodyPr>
          <a:lstStyle/>
          <a:p>
            <a:r>
              <a:rPr lang="en-US" dirty="0">
                <a:solidFill>
                  <a:schemeClr val="bg1"/>
                </a:solidFill>
              </a:rPr>
              <a:t>S4</a:t>
            </a:r>
          </a:p>
        </p:txBody>
      </p:sp>
      <p:cxnSp>
        <p:nvCxnSpPr>
          <p:cNvPr id="85" name="Straight Connector 84">
            <a:extLst>
              <a:ext uri="{FF2B5EF4-FFF2-40B4-BE49-F238E27FC236}">
                <a16:creationId xmlns:a16="http://schemas.microsoft.com/office/drawing/2014/main" id="{EC5DA636-3755-7C51-ED8B-6C170A60AFC1}"/>
              </a:ext>
            </a:extLst>
          </p:cNvPr>
          <p:cNvCxnSpPr>
            <a:cxnSpLocks/>
          </p:cNvCxnSpPr>
          <p:nvPr/>
        </p:nvCxnSpPr>
        <p:spPr>
          <a:xfrm>
            <a:off x="6252903" y="2744569"/>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C0AF168-0C26-6EEC-8840-86CA6D47268B}"/>
              </a:ext>
            </a:extLst>
          </p:cNvPr>
          <p:cNvCxnSpPr>
            <a:cxnSpLocks/>
          </p:cNvCxnSpPr>
          <p:nvPr/>
        </p:nvCxnSpPr>
        <p:spPr>
          <a:xfrm>
            <a:off x="9806615" y="2717650"/>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EDD5A89E-9A83-1C09-2F99-137766979C90}"/>
              </a:ext>
            </a:extLst>
          </p:cNvPr>
          <p:cNvSpPr txBox="1"/>
          <p:nvPr/>
        </p:nvSpPr>
        <p:spPr>
          <a:xfrm>
            <a:off x="5888870" y="2520580"/>
            <a:ext cx="450764" cy="369332"/>
          </a:xfrm>
          <a:prstGeom prst="rect">
            <a:avLst/>
          </a:prstGeom>
          <a:noFill/>
        </p:spPr>
        <p:txBody>
          <a:bodyPr wrap="none" rtlCol="0">
            <a:spAutoFit/>
          </a:bodyPr>
          <a:lstStyle/>
          <a:p>
            <a:r>
              <a:rPr lang="en-US" dirty="0">
                <a:solidFill>
                  <a:schemeClr val="bg1"/>
                </a:solidFill>
              </a:rPr>
              <a:t>D5</a:t>
            </a:r>
          </a:p>
        </p:txBody>
      </p:sp>
      <p:sp>
        <p:nvSpPr>
          <p:cNvPr id="88" name="TextBox 87">
            <a:extLst>
              <a:ext uri="{FF2B5EF4-FFF2-40B4-BE49-F238E27FC236}">
                <a16:creationId xmlns:a16="http://schemas.microsoft.com/office/drawing/2014/main" id="{3DDECB4F-1803-419F-804A-1EBEF73FE516}"/>
              </a:ext>
            </a:extLst>
          </p:cNvPr>
          <p:cNvSpPr txBox="1"/>
          <p:nvPr/>
        </p:nvSpPr>
        <p:spPr>
          <a:xfrm>
            <a:off x="10953134" y="2518157"/>
            <a:ext cx="426720" cy="369332"/>
          </a:xfrm>
          <a:prstGeom prst="rect">
            <a:avLst/>
          </a:prstGeom>
          <a:noFill/>
        </p:spPr>
        <p:txBody>
          <a:bodyPr wrap="none" rtlCol="0">
            <a:spAutoFit/>
          </a:bodyPr>
          <a:lstStyle/>
          <a:p>
            <a:r>
              <a:rPr lang="en-US" dirty="0">
                <a:solidFill>
                  <a:schemeClr val="bg1"/>
                </a:solidFill>
              </a:rPr>
              <a:t>S5</a:t>
            </a:r>
          </a:p>
        </p:txBody>
      </p:sp>
      <p:cxnSp>
        <p:nvCxnSpPr>
          <p:cNvPr id="89" name="Straight Connector 88">
            <a:extLst>
              <a:ext uri="{FF2B5EF4-FFF2-40B4-BE49-F238E27FC236}">
                <a16:creationId xmlns:a16="http://schemas.microsoft.com/office/drawing/2014/main" id="{0E73C811-D33A-1874-7987-756B777C6555}"/>
              </a:ext>
            </a:extLst>
          </p:cNvPr>
          <p:cNvCxnSpPr>
            <a:cxnSpLocks/>
          </p:cNvCxnSpPr>
          <p:nvPr/>
        </p:nvCxnSpPr>
        <p:spPr>
          <a:xfrm>
            <a:off x="6252903" y="2998067"/>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9378A29F-FC1F-8CD0-4EA9-BBDB163ECD31}"/>
              </a:ext>
            </a:extLst>
          </p:cNvPr>
          <p:cNvSpPr txBox="1"/>
          <p:nvPr/>
        </p:nvSpPr>
        <p:spPr>
          <a:xfrm>
            <a:off x="5888870" y="2812128"/>
            <a:ext cx="450764" cy="369332"/>
          </a:xfrm>
          <a:prstGeom prst="rect">
            <a:avLst/>
          </a:prstGeom>
          <a:noFill/>
        </p:spPr>
        <p:txBody>
          <a:bodyPr wrap="none" rtlCol="0">
            <a:spAutoFit/>
          </a:bodyPr>
          <a:lstStyle/>
          <a:p>
            <a:r>
              <a:rPr lang="en-US" dirty="0">
                <a:solidFill>
                  <a:schemeClr val="bg1"/>
                </a:solidFill>
              </a:rPr>
              <a:t>D6</a:t>
            </a:r>
          </a:p>
        </p:txBody>
      </p:sp>
      <p:cxnSp>
        <p:nvCxnSpPr>
          <p:cNvPr id="91" name="Straight Connector 90">
            <a:extLst>
              <a:ext uri="{FF2B5EF4-FFF2-40B4-BE49-F238E27FC236}">
                <a16:creationId xmlns:a16="http://schemas.microsoft.com/office/drawing/2014/main" id="{08F3CC0C-4A6C-5AC4-A413-2FBF63A0FEE1}"/>
              </a:ext>
            </a:extLst>
          </p:cNvPr>
          <p:cNvCxnSpPr>
            <a:cxnSpLocks/>
          </p:cNvCxnSpPr>
          <p:nvPr/>
        </p:nvCxnSpPr>
        <p:spPr>
          <a:xfrm>
            <a:off x="9806615" y="2967629"/>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8C95B9F0-C42D-3C18-DAF5-76E446FA9637}"/>
              </a:ext>
            </a:extLst>
          </p:cNvPr>
          <p:cNvSpPr txBox="1"/>
          <p:nvPr/>
        </p:nvSpPr>
        <p:spPr>
          <a:xfrm>
            <a:off x="10953134" y="2768136"/>
            <a:ext cx="426720" cy="369332"/>
          </a:xfrm>
          <a:prstGeom prst="rect">
            <a:avLst/>
          </a:prstGeom>
          <a:noFill/>
        </p:spPr>
        <p:txBody>
          <a:bodyPr wrap="none" rtlCol="0">
            <a:spAutoFit/>
          </a:bodyPr>
          <a:lstStyle/>
          <a:p>
            <a:r>
              <a:rPr lang="en-US" dirty="0">
                <a:solidFill>
                  <a:schemeClr val="bg1"/>
                </a:solidFill>
              </a:rPr>
              <a:t>S6</a:t>
            </a:r>
          </a:p>
        </p:txBody>
      </p:sp>
      <p:cxnSp>
        <p:nvCxnSpPr>
          <p:cNvPr id="93" name="Straight Connector 92">
            <a:extLst>
              <a:ext uri="{FF2B5EF4-FFF2-40B4-BE49-F238E27FC236}">
                <a16:creationId xmlns:a16="http://schemas.microsoft.com/office/drawing/2014/main" id="{0F4D2CC7-B758-3768-F739-41BFA86A724B}"/>
              </a:ext>
            </a:extLst>
          </p:cNvPr>
          <p:cNvCxnSpPr>
            <a:cxnSpLocks/>
          </p:cNvCxnSpPr>
          <p:nvPr/>
        </p:nvCxnSpPr>
        <p:spPr>
          <a:xfrm>
            <a:off x="6264477" y="3253855"/>
            <a:ext cx="118865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8CABF24-6525-3666-2D33-AB5EF8A054E8}"/>
              </a:ext>
            </a:extLst>
          </p:cNvPr>
          <p:cNvCxnSpPr>
            <a:cxnSpLocks/>
          </p:cNvCxnSpPr>
          <p:nvPr/>
        </p:nvCxnSpPr>
        <p:spPr>
          <a:xfrm>
            <a:off x="9818189" y="3226936"/>
            <a:ext cx="1183741" cy="0"/>
          </a:xfrm>
          <a:prstGeom prst="line">
            <a:avLst/>
          </a:prstGeom>
          <a:ln w="3810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5ED1B1D3-0530-5BD3-3B11-119C4DCB3F5E}"/>
              </a:ext>
            </a:extLst>
          </p:cNvPr>
          <p:cNvSpPr txBox="1"/>
          <p:nvPr/>
        </p:nvSpPr>
        <p:spPr>
          <a:xfrm>
            <a:off x="10964708" y="3027443"/>
            <a:ext cx="426720" cy="369332"/>
          </a:xfrm>
          <a:prstGeom prst="rect">
            <a:avLst/>
          </a:prstGeom>
          <a:noFill/>
        </p:spPr>
        <p:txBody>
          <a:bodyPr wrap="none" rtlCol="0">
            <a:spAutoFit/>
          </a:bodyPr>
          <a:lstStyle/>
          <a:p>
            <a:r>
              <a:rPr lang="en-US" dirty="0">
                <a:solidFill>
                  <a:schemeClr val="bg1"/>
                </a:solidFill>
              </a:rPr>
              <a:t>S7</a:t>
            </a:r>
          </a:p>
        </p:txBody>
      </p:sp>
      <p:cxnSp>
        <p:nvCxnSpPr>
          <p:cNvPr id="96" name="Straight Connector 95">
            <a:extLst>
              <a:ext uri="{FF2B5EF4-FFF2-40B4-BE49-F238E27FC236}">
                <a16:creationId xmlns:a16="http://schemas.microsoft.com/office/drawing/2014/main" id="{51D84AD0-CE3D-788B-8473-3A1F1438068A}"/>
              </a:ext>
            </a:extLst>
          </p:cNvPr>
          <p:cNvCxnSpPr>
            <a:cxnSpLocks/>
          </p:cNvCxnSpPr>
          <p:nvPr/>
        </p:nvCxnSpPr>
        <p:spPr>
          <a:xfrm>
            <a:off x="6264477" y="3507353"/>
            <a:ext cx="1197153" cy="0"/>
          </a:xfrm>
          <a:prstGeom prst="line">
            <a:avLst/>
          </a:prstGeom>
          <a:ln w="38100"/>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08175E11-8E47-8F51-EDDA-846E35C7E757}"/>
              </a:ext>
            </a:extLst>
          </p:cNvPr>
          <p:cNvSpPr txBox="1"/>
          <p:nvPr/>
        </p:nvSpPr>
        <p:spPr>
          <a:xfrm>
            <a:off x="5900444" y="3321414"/>
            <a:ext cx="450764" cy="369332"/>
          </a:xfrm>
          <a:prstGeom prst="rect">
            <a:avLst/>
          </a:prstGeom>
          <a:noFill/>
        </p:spPr>
        <p:txBody>
          <a:bodyPr wrap="none" rtlCol="0">
            <a:spAutoFit/>
          </a:bodyPr>
          <a:lstStyle/>
          <a:p>
            <a:r>
              <a:rPr lang="en-US" dirty="0">
                <a:solidFill>
                  <a:schemeClr val="bg1"/>
                </a:solidFill>
              </a:rPr>
              <a:t>D8</a:t>
            </a:r>
          </a:p>
        </p:txBody>
      </p:sp>
      <p:cxnSp>
        <p:nvCxnSpPr>
          <p:cNvPr id="98" name="Straight Connector 97">
            <a:extLst>
              <a:ext uri="{FF2B5EF4-FFF2-40B4-BE49-F238E27FC236}">
                <a16:creationId xmlns:a16="http://schemas.microsoft.com/office/drawing/2014/main" id="{E657E1AF-87C4-AC04-B45C-828FBCAC1595}"/>
              </a:ext>
            </a:extLst>
          </p:cNvPr>
          <p:cNvCxnSpPr>
            <a:cxnSpLocks/>
          </p:cNvCxnSpPr>
          <p:nvPr/>
        </p:nvCxnSpPr>
        <p:spPr>
          <a:xfrm>
            <a:off x="9818189" y="3476915"/>
            <a:ext cx="1183741" cy="0"/>
          </a:xfrm>
          <a:prstGeom prst="line">
            <a:avLst/>
          </a:prstGeom>
          <a:ln w="38100">
            <a:solidFill>
              <a:srgbClr val="FFFF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902BD0A-7E43-C160-8CBC-E29A7DB4CE13}"/>
              </a:ext>
            </a:extLst>
          </p:cNvPr>
          <p:cNvSpPr txBox="1"/>
          <p:nvPr/>
        </p:nvSpPr>
        <p:spPr>
          <a:xfrm>
            <a:off x="10964708" y="3277422"/>
            <a:ext cx="426720" cy="369332"/>
          </a:xfrm>
          <a:prstGeom prst="rect">
            <a:avLst/>
          </a:prstGeom>
          <a:noFill/>
        </p:spPr>
        <p:txBody>
          <a:bodyPr wrap="none" rtlCol="0">
            <a:spAutoFit/>
          </a:bodyPr>
          <a:lstStyle/>
          <a:p>
            <a:r>
              <a:rPr lang="en-US" dirty="0">
                <a:solidFill>
                  <a:schemeClr val="bg1"/>
                </a:solidFill>
              </a:rPr>
              <a:t>S8</a:t>
            </a:r>
          </a:p>
        </p:txBody>
      </p:sp>
      <p:sp>
        <p:nvSpPr>
          <p:cNvPr id="100" name="TextBox 99">
            <a:extLst>
              <a:ext uri="{FF2B5EF4-FFF2-40B4-BE49-F238E27FC236}">
                <a16:creationId xmlns:a16="http://schemas.microsoft.com/office/drawing/2014/main" id="{E82C4795-3258-EF5F-857F-78CE5D94BE64}"/>
              </a:ext>
            </a:extLst>
          </p:cNvPr>
          <p:cNvSpPr txBox="1"/>
          <p:nvPr/>
        </p:nvSpPr>
        <p:spPr>
          <a:xfrm>
            <a:off x="5888869" y="3043621"/>
            <a:ext cx="450764" cy="369332"/>
          </a:xfrm>
          <a:prstGeom prst="rect">
            <a:avLst/>
          </a:prstGeom>
          <a:noFill/>
        </p:spPr>
        <p:txBody>
          <a:bodyPr wrap="none" rtlCol="0">
            <a:spAutoFit/>
          </a:bodyPr>
          <a:lstStyle/>
          <a:p>
            <a:r>
              <a:rPr lang="en-US" dirty="0">
                <a:solidFill>
                  <a:schemeClr val="bg1"/>
                </a:solidFill>
              </a:rPr>
              <a:t>D7</a:t>
            </a:r>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8F8F0B54-EBE2-F896-5751-DB4FE255139A}"/>
                  </a:ext>
                </a:extLst>
              </p:cNvPr>
              <p:cNvSpPr txBox="1"/>
              <p:nvPr/>
            </p:nvSpPr>
            <p:spPr>
              <a:xfrm>
                <a:off x="1737492" y="5690563"/>
                <a:ext cx="3793015" cy="6247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𝑂𝑢𝑡𝑝𝑢𝑡</m:t>
                              </m:r>
                              <m:r>
                                <a:rPr lang="en-US" b="0" i="1" smtClean="0">
                                  <a:latin typeface="Cambria Math" panose="02040503050406030204" pitchFamily="18" charset="0"/>
                                </a:rPr>
                                <m:t> </m:t>
                              </m:r>
                              <m:r>
                                <a:rPr lang="en-US" b="0" i="1" smtClean="0">
                                  <a:latin typeface="Cambria Math" panose="02040503050406030204" pitchFamily="18" charset="0"/>
                                </a:rPr>
                                <m:t>𝑆𝑖𝑔𝑛𝑎𝑙𝑠</m:t>
                              </m:r>
                              <m:r>
                                <a:rPr lang="en-US" b="0" i="1" smtClean="0">
                                  <a:latin typeface="Cambria Math" panose="02040503050406030204" pitchFamily="18" charset="0"/>
                                </a:rPr>
                                <m:t> × #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𝐸𝑙𝑒𝑐𝑡𝑟𝑜𝑑𝑒</m:t>
                              </m:r>
                              <m:r>
                                <a:rPr lang="en-US" b="0" i="1" smtClean="0">
                                  <a:latin typeface="Cambria Math" panose="02040503050406030204" pitchFamily="18" charset="0"/>
                                </a:rPr>
                                <m:t> </m:t>
                              </m:r>
                              <m:r>
                                <a:rPr lang="en-US" b="0" i="1" smtClean="0">
                                  <a:latin typeface="Cambria Math" panose="02040503050406030204" pitchFamily="18" charset="0"/>
                                </a:rPr>
                                <m:t>𝐶h𝑎𝑛𝑛𝑒𝑙𝑠</m:t>
                              </m:r>
                            </m:num>
                            <m:den>
                              <m:r>
                                <a:rPr lang="en-US" b="0" i="1" smtClean="0">
                                  <a:latin typeface="Cambria Math" panose="02040503050406030204" pitchFamily="18" charset="0"/>
                                </a:rPr>
                                <m:t>8</m:t>
                              </m:r>
                            </m:den>
                          </m:f>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p:sp>
            <p:nvSpPr>
              <p:cNvPr id="101" name="TextBox 100">
                <a:extLst>
                  <a:ext uri="{FF2B5EF4-FFF2-40B4-BE49-F238E27FC236}">
                    <a16:creationId xmlns:a16="http://schemas.microsoft.com/office/drawing/2014/main" id="{8F8F0B54-EBE2-F896-5751-DB4FE255139A}"/>
                  </a:ext>
                </a:extLst>
              </p:cNvPr>
              <p:cNvSpPr txBox="1">
                <a:spLocks noRot="1" noChangeAspect="1" noMove="1" noResize="1" noEditPoints="1" noAdjustHandles="1" noChangeArrowheads="1" noChangeShapeType="1" noTextEdit="1"/>
              </p:cNvSpPr>
              <p:nvPr/>
            </p:nvSpPr>
            <p:spPr>
              <a:xfrm>
                <a:off x="1737492" y="5690563"/>
                <a:ext cx="3793015" cy="624786"/>
              </a:xfrm>
              <a:prstGeom prst="rect">
                <a:avLst/>
              </a:prstGeom>
              <a:blipFill>
                <a:blip r:embed="rId3"/>
                <a:stretch>
                  <a:fillRect r="-31333" b="-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5E945C41-3194-98C5-6D13-05C71260F85E}"/>
                  </a:ext>
                </a:extLst>
              </p:cNvPr>
              <p:cNvSpPr txBox="1"/>
              <p:nvPr/>
            </p:nvSpPr>
            <p:spPr>
              <a:xfrm>
                <a:off x="1631773" y="6342539"/>
                <a:ext cx="33422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+ 8 </m:t>
                      </m:r>
                      <m:r>
                        <a:rPr lang="en-US" i="1" smtClean="0">
                          <a:latin typeface="Cambria Math" panose="02040503050406030204" pitchFamily="18" charset="0"/>
                        </a:rPr>
                        <m:t>𝑆𝑖𝑔𝑛𝑎𝑙</m:t>
                      </m:r>
                      <m:r>
                        <a:rPr lang="en-US" i="1" smtClean="0">
                          <a:latin typeface="Cambria Math" panose="02040503050406030204" pitchFamily="18" charset="0"/>
                        </a:rPr>
                        <m:t> </m:t>
                      </m:r>
                      <m:r>
                        <a:rPr lang="en-US" i="1" smtClean="0">
                          <a:latin typeface="Cambria Math" panose="02040503050406030204" pitchFamily="18" charset="0"/>
                        </a:rPr>
                        <m:t>𝐼𝑛</m:t>
                      </m:r>
                      <m:r>
                        <a:rPr lang="en-US" i="1" smtClean="0">
                          <a:latin typeface="Cambria Math" panose="02040503050406030204" pitchFamily="18" charset="0"/>
                        </a:rPr>
                        <m:t> </m:t>
                      </m:r>
                      <m:r>
                        <a:rPr lang="en-US" i="1" smtClean="0">
                          <a:latin typeface="Cambria Math" panose="02040503050406030204" pitchFamily="18" charset="0"/>
                        </a:rPr>
                        <m:t>𝑃𝑖𝑛𝑠</m:t>
                      </m:r>
                      <m:r>
                        <a:rPr lang="en-US" i="1" smtClean="0">
                          <a:latin typeface="Cambria Math" panose="02040503050406030204" pitchFamily="18" charset="0"/>
                        </a:rPr>
                        <m:t>+1 </m:t>
                      </m:r>
                      <m:r>
                        <a:rPr lang="en-US" i="1" smtClean="0">
                          <a:latin typeface="Cambria Math" panose="02040503050406030204" pitchFamily="18" charset="0"/>
                        </a:rPr>
                        <m:t>𝑂𝐸</m:t>
                      </m:r>
                      <m:r>
                        <a:rPr lang="en-US" i="1" smtClean="0">
                          <a:latin typeface="Cambria Math" panose="02040503050406030204" pitchFamily="18" charset="0"/>
                        </a:rPr>
                        <m:t> </m:t>
                      </m:r>
                      <m:r>
                        <a:rPr lang="en-US" i="1" smtClean="0">
                          <a:latin typeface="Cambria Math" panose="02040503050406030204" pitchFamily="18" charset="0"/>
                        </a:rPr>
                        <m:t>𝑃𝑖𝑛</m:t>
                      </m:r>
                    </m:oMath>
                  </m:oMathPara>
                </a14:m>
                <a:endParaRPr lang="en-US" dirty="0"/>
              </a:p>
            </p:txBody>
          </p:sp>
        </mc:Choice>
        <mc:Fallback>
          <p:sp>
            <p:nvSpPr>
              <p:cNvPr id="102" name="TextBox 101">
                <a:extLst>
                  <a:ext uri="{FF2B5EF4-FFF2-40B4-BE49-F238E27FC236}">
                    <a16:creationId xmlns:a16="http://schemas.microsoft.com/office/drawing/2014/main" id="{5E945C41-3194-98C5-6D13-05C71260F85E}"/>
                  </a:ext>
                </a:extLst>
              </p:cNvPr>
              <p:cNvSpPr txBox="1">
                <a:spLocks noRot="1" noChangeAspect="1" noMove="1" noResize="1" noEditPoints="1" noAdjustHandles="1" noChangeArrowheads="1" noChangeShapeType="1" noTextEdit="1"/>
              </p:cNvSpPr>
              <p:nvPr/>
            </p:nvSpPr>
            <p:spPr>
              <a:xfrm>
                <a:off x="1631773" y="6342539"/>
                <a:ext cx="3342203"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B8FA2C5D-EE27-0695-4B62-A6BE52FECBD0}"/>
                  </a:ext>
                </a:extLst>
              </p:cNvPr>
              <p:cNvSpPr txBox="1"/>
              <p:nvPr/>
            </p:nvSpPr>
            <p:spPr>
              <a:xfrm>
                <a:off x="493852" y="5830295"/>
                <a:ext cx="108030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𝑃𝑖𝑛𝑠</m:t>
                      </m:r>
                    </m:oMath>
                  </m:oMathPara>
                </a14:m>
                <a:endParaRPr lang="en-US" sz="2000" dirty="0"/>
              </a:p>
            </p:txBody>
          </p:sp>
        </mc:Choice>
        <mc:Fallback>
          <p:sp>
            <p:nvSpPr>
              <p:cNvPr id="103" name="TextBox 102">
                <a:extLst>
                  <a:ext uri="{FF2B5EF4-FFF2-40B4-BE49-F238E27FC236}">
                    <a16:creationId xmlns:a16="http://schemas.microsoft.com/office/drawing/2014/main" id="{B8FA2C5D-EE27-0695-4B62-A6BE52FECBD0}"/>
                  </a:ext>
                </a:extLst>
              </p:cNvPr>
              <p:cNvSpPr txBox="1">
                <a:spLocks noRot="1" noChangeAspect="1" noMove="1" noResize="1" noEditPoints="1" noAdjustHandles="1" noChangeArrowheads="1" noChangeShapeType="1" noTextEdit="1"/>
              </p:cNvSpPr>
              <p:nvPr/>
            </p:nvSpPr>
            <p:spPr>
              <a:xfrm>
                <a:off x="493852" y="5830295"/>
                <a:ext cx="1080305"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E761B79-0D92-D8C7-DBF9-67EDB93442F1}"/>
                  </a:ext>
                </a:extLst>
              </p:cNvPr>
              <p:cNvSpPr txBox="1"/>
              <p:nvPr/>
            </p:nvSpPr>
            <p:spPr>
              <a:xfrm>
                <a:off x="1405039" y="5904586"/>
                <a:ext cx="45346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p>
            </p:txBody>
          </p:sp>
        </mc:Choice>
        <mc:Fallback xmlns="">
          <p:sp>
            <p:nvSpPr>
              <p:cNvPr id="105" name="TextBox 104">
                <a:extLst>
                  <a:ext uri="{FF2B5EF4-FFF2-40B4-BE49-F238E27FC236}">
                    <a16:creationId xmlns:a16="http://schemas.microsoft.com/office/drawing/2014/main" id="{AE761B79-0D92-D8C7-DBF9-67EDB93442F1}"/>
                  </a:ext>
                </a:extLst>
              </p:cNvPr>
              <p:cNvSpPr txBox="1">
                <a:spLocks noRot="1" noChangeAspect="1" noMove="1" noResize="1" noEditPoints="1" noAdjustHandles="1" noChangeArrowheads="1" noChangeShapeType="1" noTextEdit="1"/>
              </p:cNvSpPr>
              <p:nvPr/>
            </p:nvSpPr>
            <p:spPr>
              <a:xfrm>
                <a:off x="1405039" y="5904586"/>
                <a:ext cx="453468"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252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2936-16D2-3C5E-CD38-682EF83BBCCF}"/>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BC973C84-7174-64E7-23B8-FE7F033A6CF5}"/>
              </a:ext>
            </a:extLst>
          </p:cNvPr>
          <p:cNvSpPr>
            <a:spLocks noGrp="1"/>
          </p:cNvSpPr>
          <p:nvPr>
            <p:ph type="title"/>
          </p:nvPr>
        </p:nvSpPr>
        <p:spPr>
          <a:xfrm>
            <a:off x="1141412" y="618518"/>
            <a:ext cx="10143903" cy="705076"/>
          </a:xfrm>
        </p:spPr>
        <p:txBody>
          <a:bodyPr>
            <a:normAutofit fontScale="90000"/>
          </a:bodyPr>
          <a:lstStyle/>
          <a:p>
            <a:r>
              <a:rPr lang="en-US" b="1" dirty="0">
                <a:solidFill>
                  <a:schemeClr val="bg1"/>
                </a:solidFill>
              </a:rPr>
              <a:t>Solution 3.2: </a:t>
            </a:r>
            <a:r>
              <a:rPr lang="en-US" dirty="0">
                <a:solidFill>
                  <a:schemeClr val="bg1"/>
                </a:solidFill>
              </a:rPr>
              <a:t>Connection to Raspberry pi/Arduino</a:t>
            </a:r>
          </a:p>
        </p:txBody>
      </p:sp>
      <p:pic>
        <p:nvPicPr>
          <p:cNvPr id="4" name="Picture 3" descr="A circuit board with many colored wires&#10;&#10;Description automatically generated">
            <a:extLst>
              <a:ext uri="{FF2B5EF4-FFF2-40B4-BE49-F238E27FC236}">
                <a16:creationId xmlns:a16="http://schemas.microsoft.com/office/drawing/2014/main" id="{47AC84F7-A936-B9C4-EA93-5E6032E84D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6200000">
            <a:off x="2248259" y="1040112"/>
            <a:ext cx="3018673" cy="5232367"/>
          </a:xfrm>
          <a:prstGeom prst="rect">
            <a:avLst/>
          </a:prstGeom>
        </p:spPr>
      </p:pic>
      <p:sp>
        <p:nvSpPr>
          <p:cNvPr id="5" name="TextBox 4">
            <a:extLst>
              <a:ext uri="{FF2B5EF4-FFF2-40B4-BE49-F238E27FC236}">
                <a16:creationId xmlns:a16="http://schemas.microsoft.com/office/drawing/2014/main" id="{B61AAAD6-CF2D-A8DC-1270-E95CB9E77A1D}"/>
              </a:ext>
            </a:extLst>
          </p:cNvPr>
          <p:cNvSpPr txBox="1"/>
          <p:nvPr/>
        </p:nvSpPr>
        <p:spPr>
          <a:xfrm>
            <a:off x="7209183" y="1972951"/>
            <a:ext cx="4717774" cy="3366691"/>
          </a:xfrm>
          <a:prstGeom prst="rect">
            <a:avLst/>
          </a:prstGeom>
          <a:noFill/>
        </p:spPr>
        <p:txBody>
          <a:bodyPr wrap="square" rtlCol="0">
            <a:spAutoFit/>
          </a:bodyPr>
          <a:lstStyle/>
          <a:p>
            <a:pPr>
              <a:lnSpc>
                <a:spcPct val="150000"/>
              </a:lnSpc>
            </a:pPr>
            <a:r>
              <a:rPr lang="en-US" sz="2400" dirty="0">
                <a:solidFill>
                  <a:schemeClr val="bg1"/>
                </a:solidFill>
              </a:rPr>
              <a:t>Arduino API:</a:t>
            </a:r>
          </a:p>
          <a:p>
            <a:pPr marL="342900" indent="-342900">
              <a:lnSpc>
                <a:spcPct val="150000"/>
              </a:lnSpc>
              <a:buFont typeface="Arial" panose="020B0604020202020204" pitchFamily="34" charset="0"/>
              <a:buChar char="•"/>
            </a:pPr>
            <a:r>
              <a:rPr lang="en-US" sz="2000" dirty="0">
                <a:solidFill>
                  <a:schemeClr val="bg1"/>
                </a:solidFill>
              </a:rPr>
              <a:t>Channel Selector</a:t>
            </a:r>
          </a:p>
          <a:p>
            <a:pPr marL="342900" indent="-342900">
              <a:lnSpc>
                <a:spcPct val="150000"/>
              </a:lnSpc>
              <a:buFont typeface="Arial" panose="020B0604020202020204" pitchFamily="34" charset="0"/>
              <a:buChar char="•"/>
            </a:pPr>
            <a:r>
              <a:rPr lang="en-US" sz="2000" dirty="0">
                <a:solidFill>
                  <a:schemeClr val="bg1"/>
                </a:solidFill>
              </a:rPr>
              <a:t>Channel State</a:t>
            </a:r>
          </a:p>
          <a:p>
            <a:pPr marL="342900" indent="-342900">
              <a:lnSpc>
                <a:spcPct val="150000"/>
              </a:lnSpc>
              <a:buFont typeface="Arial" panose="020B0604020202020204" pitchFamily="34" charset="0"/>
              <a:buChar char="•"/>
            </a:pPr>
            <a:r>
              <a:rPr lang="en-US" sz="2000" dirty="0">
                <a:solidFill>
                  <a:schemeClr val="bg1"/>
                </a:solidFill>
              </a:rPr>
              <a:t>Apply Settings</a:t>
            </a:r>
          </a:p>
          <a:p>
            <a:pPr marL="342900" indent="-342900">
              <a:lnSpc>
                <a:spcPct val="150000"/>
              </a:lnSpc>
              <a:buFont typeface="Arial" panose="020B0604020202020204" pitchFamily="34" charset="0"/>
              <a:buChar char="•"/>
            </a:pPr>
            <a:r>
              <a:rPr lang="en-US" sz="2000" dirty="0">
                <a:solidFill>
                  <a:schemeClr val="bg1"/>
                </a:solidFill>
              </a:rPr>
              <a:t>Wait for External Trigger (Pin A0)</a:t>
            </a:r>
          </a:p>
          <a:p>
            <a:pPr marL="342900" indent="-342900">
              <a:lnSpc>
                <a:spcPct val="150000"/>
              </a:lnSpc>
              <a:buFont typeface="Arial" panose="020B0604020202020204" pitchFamily="34" charset="0"/>
              <a:buChar char="•"/>
            </a:pPr>
            <a:r>
              <a:rPr lang="en-US" sz="2000" dirty="0">
                <a:solidFill>
                  <a:schemeClr val="bg1"/>
                </a:solidFill>
              </a:rPr>
              <a:t>Set Delay Time</a:t>
            </a:r>
          </a:p>
          <a:p>
            <a:pPr marL="342900" indent="-342900">
              <a:lnSpc>
                <a:spcPct val="150000"/>
              </a:lnSpc>
              <a:buFont typeface="Arial" panose="020B0604020202020204" pitchFamily="34" charset="0"/>
              <a:buChar char="•"/>
            </a:pPr>
            <a:r>
              <a:rPr lang="en-US" sz="2000" dirty="0">
                <a:solidFill>
                  <a:schemeClr val="bg1"/>
                </a:solidFill>
              </a:rPr>
              <a:t>Optional Loop Count</a:t>
            </a:r>
          </a:p>
        </p:txBody>
      </p:sp>
    </p:spTree>
    <p:extLst>
      <p:ext uri="{BB962C8B-B14F-4D97-AF65-F5344CB8AC3E}">
        <p14:creationId xmlns:p14="http://schemas.microsoft.com/office/powerpoint/2010/main" val="3153299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D1CF3-744F-94A5-C9D4-1A3EE3DCD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0E999-3FF1-A122-A2F5-0A5C44B0E26C}"/>
              </a:ext>
            </a:extLst>
          </p:cNvPr>
          <p:cNvSpPr>
            <a:spLocks noGrp="1"/>
          </p:cNvSpPr>
          <p:nvPr>
            <p:ph type="title"/>
          </p:nvPr>
        </p:nvSpPr>
        <p:spPr/>
        <p:txBody>
          <a:bodyPr/>
          <a:lstStyle/>
          <a:p>
            <a:r>
              <a:rPr lang="en-US" b="1" dirty="0">
                <a:solidFill>
                  <a:schemeClr val="bg1"/>
                </a:solidFill>
              </a:rPr>
              <a:t>RESULTS 1:</a:t>
            </a:r>
            <a:r>
              <a:rPr lang="en-US" dirty="0">
                <a:solidFill>
                  <a:schemeClr val="bg1"/>
                </a:solidFill>
              </a:rPr>
              <a:t> Limiting Interference</a:t>
            </a:r>
          </a:p>
        </p:txBody>
      </p:sp>
      <p:pic>
        <p:nvPicPr>
          <p:cNvPr id="6" name="Picture 5">
            <a:extLst>
              <a:ext uri="{FF2B5EF4-FFF2-40B4-BE49-F238E27FC236}">
                <a16:creationId xmlns:a16="http://schemas.microsoft.com/office/drawing/2014/main" id="{1F205FC0-CBB3-2D3A-6E3F-19CD76F97AC3}"/>
              </a:ext>
            </a:extLst>
          </p:cNvPr>
          <p:cNvPicPr>
            <a:picLocks noChangeAspect="1"/>
          </p:cNvPicPr>
          <p:nvPr/>
        </p:nvPicPr>
        <p:blipFill>
          <a:blip r:embed="rId3"/>
          <a:stretch>
            <a:fillRect/>
          </a:stretch>
        </p:blipFill>
        <p:spPr>
          <a:xfrm>
            <a:off x="1141412" y="2481267"/>
            <a:ext cx="4924313" cy="2635906"/>
          </a:xfrm>
          <a:prstGeom prst="rect">
            <a:avLst/>
          </a:prstGeom>
        </p:spPr>
      </p:pic>
      <p:graphicFrame>
        <p:nvGraphicFramePr>
          <p:cNvPr id="7" name="Table 6">
            <a:extLst>
              <a:ext uri="{FF2B5EF4-FFF2-40B4-BE49-F238E27FC236}">
                <a16:creationId xmlns:a16="http://schemas.microsoft.com/office/drawing/2014/main" id="{DAE8AD3D-6EDE-06E0-CB40-55787ED40F1A}"/>
              </a:ext>
            </a:extLst>
          </p:cNvPr>
          <p:cNvGraphicFramePr>
            <a:graphicFrameLocks noGrp="1"/>
          </p:cNvGraphicFramePr>
          <p:nvPr>
            <p:extLst>
              <p:ext uri="{D42A27DB-BD31-4B8C-83A1-F6EECF244321}">
                <p14:modId xmlns:p14="http://schemas.microsoft.com/office/powerpoint/2010/main" val="1794870536"/>
              </p:ext>
            </p:extLst>
          </p:nvPr>
        </p:nvGraphicFramePr>
        <p:xfrm>
          <a:off x="6318064" y="2504342"/>
          <a:ext cx="5559085" cy="2194560"/>
        </p:xfrm>
        <a:graphic>
          <a:graphicData uri="http://schemas.openxmlformats.org/drawingml/2006/table">
            <a:tbl>
              <a:tblPr firstRow="1" firstCol="1" bandRow="1">
                <a:tableStyleId>{5C22544A-7EE6-4342-B048-85BDC9FD1C3A}</a:tableStyleId>
              </a:tblPr>
              <a:tblGrid>
                <a:gridCol w="1533842">
                  <a:extLst>
                    <a:ext uri="{9D8B030D-6E8A-4147-A177-3AD203B41FA5}">
                      <a16:colId xmlns:a16="http://schemas.microsoft.com/office/drawing/2014/main" val="403252991"/>
                    </a:ext>
                  </a:extLst>
                </a:gridCol>
                <a:gridCol w="798830">
                  <a:extLst>
                    <a:ext uri="{9D8B030D-6E8A-4147-A177-3AD203B41FA5}">
                      <a16:colId xmlns:a16="http://schemas.microsoft.com/office/drawing/2014/main" val="2343294733"/>
                    </a:ext>
                  </a:extLst>
                </a:gridCol>
                <a:gridCol w="798830">
                  <a:extLst>
                    <a:ext uri="{9D8B030D-6E8A-4147-A177-3AD203B41FA5}">
                      <a16:colId xmlns:a16="http://schemas.microsoft.com/office/drawing/2014/main" val="983772060"/>
                    </a:ext>
                  </a:extLst>
                </a:gridCol>
                <a:gridCol w="994474">
                  <a:extLst>
                    <a:ext uri="{9D8B030D-6E8A-4147-A177-3AD203B41FA5}">
                      <a16:colId xmlns:a16="http://schemas.microsoft.com/office/drawing/2014/main" val="1840840379"/>
                    </a:ext>
                  </a:extLst>
                </a:gridCol>
                <a:gridCol w="673417">
                  <a:extLst>
                    <a:ext uri="{9D8B030D-6E8A-4147-A177-3AD203B41FA5}">
                      <a16:colId xmlns:a16="http://schemas.microsoft.com/office/drawing/2014/main" val="1225258312"/>
                    </a:ext>
                  </a:extLst>
                </a:gridCol>
                <a:gridCol w="759692">
                  <a:extLst>
                    <a:ext uri="{9D8B030D-6E8A-4147-A177-3AD203B41FA5}">
                      <a16:colId xmlns:a16="http://schemas.microsoft.com/office/drawing/2014/main" val="1734702524"/>
                    </a:ext>
                  </a:extLst>
                </a:gridCol>
              </a:tblGrid>
              <a:tr h="640080">
                <a:tc>
                  <a:txBody>
                    <a:bodyPr/>
                    <a:lstStyle/>
                    <a:p>
                      <a:pPr algn="ctr"/>
                      <a:endParaRPr lang="en-US" sz="1800" dirty="0"/>
                    </a:p>
                  </a:txBody>
                  <a:tcPr/>
                </a:tc>
                <a:tc>
                  <a:txBody>
                    <a:bodyPr/>
                    <a:lstStyle/>
                    <a:p>
                      <a:pPr algn="ctr"/>
                      <a:r>
                        <a:rPr lang="en-US" sz="1800" dirty="0"/>
                        <a:t>RMSE</a:t>
                      </a:r>
                    </a:p>
                  </a:txBody>
                  <a:tcPr anchor="ctr"/>
                </a:tc>
                <a:tc>
                  <a:txBody>
                    <a:bodyPr/>
                    <a:lstStyle/>
                    <a:p>
                      <a:pPr algn="ctr"/>
                      <a:r>
                        <a:rPr lang="en-US" sz="1800" dirty="0"/>
                        <a:t>MAE</a:t>
                      </a:r>
                    </a:p>
                  </a:txBody>
                  <a:tcPr anchor="ctr"/>
                </a:tc>
                <a:tc>
                  <a:txBody>
                    <a:bodyPr/>
                    <a:lstStyle/>
                    <a:p>
                      <a:pPr algn="ctr"/>
                      <a:r>
                        <a:rPr lang="en-US" sz="1200" dirty="0"/>
                        <a:t>Pearson</a:t>
                      </a:r>
                    </a:p>
                    <a:p>
                      <a:pPr algn="ctr"/>
                      <a:r>
                        <a:rPr lang="en-US" sz="1200" dirty="0"/>
                        <a:t>Correlation</a:t>
                      </a:r>
                    </a:p>
                    <a:p>
                      <a:pPr algn="ctr"/>
                      <a:r>
                        <a:rPr lang="en-US" sz="1200" dirty="0"/>
                        <a:t>Coefficient</a:t>
                      </a:r>
                    </a:p>
                  </a:txBody>
                  <a:tcPr anchor="ctr"/>
                </a:tc>
                <a:tc>
                  <a:txBody>
                    <a:bodyPr/>
                    <a:lstStyle/>
                    <a:p>
                      <a:pPr algn="ctr"/>
                      <a:r>
                        <a:rPr lang="en-US" sz="1800" dirty="0"/>
                        <a:t>SNR</a:t>
                      </a:r>
                    </a:p>
                  </a:txBody>
                  <a:tcPr anchor="ctr"/>
                </a:tc>
                <a:tc>
                  <a:txBody>
                    <a:bodyPr/>
                    <a:lstStyle/>
                    <a:p>
                      <a:pPr algn="ctr"/>
                      <a:r>
                        <a:rPr lang="en-US" sz="1800" dirty="0" err="1"/>
                        <a:t>Stdev</a:t>
                      </a:r>
                      <a:endParaRPr lang="en-US" sz="1800" dirty="0"/>
                    </a:p>
                  </a:txBody>
                  <a:tcPr anchor="ctr"/>
                </a:tc>
                <a:extLst>
                  <a:ext uri="{0D108BD9-81ED-4DB2-BD59-A6C34878D82A}">
                    <a16:rowId xmlns:a16="http://schemas.microsoft.com/office/drawing/2014/main" val="173990533"/>
                  </a:ext>
                </a:extLst>
              </a:tr>
              <a:tr h="640080">
                <a:tc>
                  <a:txBody>
                    <a:bodyPr/>
                    <a:lstStyle/>
                    <a:p>
                      <a:pPr algn="ctr"/>
                      <a:r>
                        <a:rPr lang="en-US" sz="1800" dirty="0"/>
                        <a:t>Direct STG5</a:t>
                      </a:r>
                    </a:p>
                    <a:p>
                      <a:pPr algn="ctr"/>
                      <a:r>
                        <a:rPr lang="en-US" sz="1800" dirty="0"/>
                        <a:t>Signal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43.24</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mV</a:t>
                      </a:r>
                    </a:p>
                  </a:txBody>
                  <a:tcPr anchor="ctr"/>
                </a:tc>
                <a:tc>
                  <a:txBody>
                    <a:bodyPr/>
                    <a:lstStyle/>
                    <a:p>
                      <a:pPr algn="ctr"/>
                      <a:r>
                        <a:rPr lang="en-US" sz="1800" dirty="0"/>
                        <a:t>37.44</a:t>
                      </a:r>
                    </a:p>
                    <a:p>
                      <a:pPr algn="ctr"/>
                      <a:r>
                        <a:rPr lang="en-US" sz="1800" dirty="0"/>
                        <a:t>mV</a:t>
                      </a:r>
                    </a:p>
                  </a:txBody>
                  <a:tcPr anchor="ctr"/>
                </a:tc>
                <a:tc>
                  <a:txBody>
                    <a:bodyPr/>
                    <a:lstStyle/>
                    <a:p>
                      <a:pPr algn="ctr"/>
                      <a:r>
                        <a:rPr lang="en-US" sz="1800" dirty="0"/>
                        <a:t>0.99</a:t>
                      </a:r>
                    </a:p>
                  </a:txBody>
                  <a:tcPr anchor="ctr"/>
                </a:tc>
                <a:tc>
                  <a:txBody>
                    <a:bodyPr/>
                    <a:lstStyle/>
                    <a:p>
                      <a:pPr algn="ctr"/>
                      <a:r>
                        <a:rPr lang="en-US" sz="1800" dirty="0"/>
                        <a:t>0.01</a:t>
                      </a:r>
                    </a:p>
                    <a:p>
                      <a:pPr algn="ctr"/>
                      <a:r>
                        <a:rPr lang="en-US" sz="1800" dirty="0"/>
                        <a:t>dB</a:t>
                      </a:r>
                    </a:p>
                  </a:txBody>
                  <a:tcPr anchor="ctr"/>
                </a:tc>
                <a:tc>
                  <a:txBody>
                    <a:bodyPr/>
                    <a:lstStyle/>
                    <a:p>
                      <a:pPr algn="ctr"/>
                      <a:r>
                        <a:rPr lang="en-US" sz="1800" dirty="0"/>
                        <a:t>43.24 mV</a:t>
                      </a:r>
                    </a:p>
                  </a:txBody>
                  <a:tcPr anchor="ctr"/>
                </a:tc>
                <a:extLst>
                  <a:ext uri="{0D108BD9-81ED-4DB2-BD59-A6C34878D82A}">
                    <a16:rowId xmlns:a16="http://schemas.microsoft.com/office/drawing/2014/main" val="3884235660"/>
                  </a:ext>
                </a:extLst>
              </a:tr>
              <a:tr h="640080">
                <a:tc>
                  <a:txBody>
                    <a:bodyPr/>
                    <a:lstStyle/>
                    <a:p>
                      <a:pPr algn="ctr"/>
                      <a:r>
                        <a:rPr lang="en-US" sz="1800" dirty="0"/>
                        <a:t>STG5 Signal via</a:t>
                      </a:r>
                    </a:p>
                    <a:p>
                      <a:pPr algn="ctr"/>
                      <a:r>
                        <a:rPr lang="en-US" sz="1800" dirty="0" err="1"/>
                        <a:t>BRAINSBoard</a:t>
                      </a: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43.24 mV</a:t>
                      </a:r>
                    </a:p>
                  </a:txBody>
                  <a:tcPr anchor="ctr"/>
                </a:tc>
                <a:tc>
                  <a:txBody>
                    <a:bodyPr/>
                    <a:lstStyle/>
                    <a:p>
                      <a:pPr algn="ctr"/>
                      <a:r>
                        <a:rPr lang="en-US" sz="1800" dirty="0"/>
                        <a:t>37.44 mV</a:t>
                      </a:r>
                    </a:p>
                  </a:txBody>
                  <a:tcPr anchor="ctr"/>
                </a:tc>
                <a:tc>
                  <a:txBody>
                    <a:bodyPr/>
                    <a:lstStyle/>
                    <a:p>
                      <a:pPr algn="ctr"/>
                      <a:r>
                        <a:rPr lang="en-US" sz="1800" dirty="0"/>
                        <a:t>0.99</a:t>
                      </a:r>
                    </a:p>
                  </a:txBody>
                  <a:tcPr anchor="ctr"/>
                </a:tc>
                <a:tc>
                  <a:txBody>
                    <a:bodyPr/>
                    <a:lstStyle/>
                    <a:p>
                      <a:pPr algn="ctr"/>
                      <a:r>
                        <a:rPr lang="en-US" sz="1800" dirty="0"/>
                        <a:t>0.01</a:t>
                      </a:r>
                    </a:p>
                    <a:p>
                      <a:pPr algn="ctr"/>
                      <a:r>
                        <a:rPr lang="en-US" sz="1800" dirty="0"/>
                        <a:t>dB</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t>43.24 mV</a:t>
                      </a:r>
                    </a:p>
                  </a:txBody>
                  <a:tcPr anchor="ctr"/>
                </a:tc>
                <a:extLst>
                  <a:ext uri="{0D108BD9-81ED-4DB2-BD59-A6C34878D82A}">
                    <a16:rowId xmlns:a16="http://schemas.microsoft.com/office/drawing/2014/main" val="3851207372"/>
                  </a:ext>
                </a:extLst>
              </a:tr>
            </a:tbl>
          </a:graphicData>
        </a:graphic>
      </p:graphicFrame>
    </p:spTree>
    <p:extLst>
      <p:ext uri="{BB962C8B-B14F-4D97-AF65-F5344CB8AC3E}">
        <p14:creationId xmlns:p14="http://schemas.microsoft.com/office/powerpoint/2010/main" val="120932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D1CF3-744F-94A5-C9D4-1A3EE3DCD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0E999-3FF1-A122-A2F5-0A5C44B0E26C}"/>
              </a:ext>
            </a:extLst>
          </p:cNvPr>
          <p:cNvSpPr>
            <a:spLocks noGrp="1"/>
          </p:cNvSpPr>
          <p:nvPr>
            <p:ph type="title"/>
          </p:nvPr>
        </p:nvSpPr>
        <p:spPr/>
        <p:txBody>
          <a:bodyPr/>
          <a:lstStyle/>
          <a:p>
            <a:r>
              <a:rPr lang="en-US" b="1" dirty="0">
                <a:solidFill>
                  <a:schemeClr val="bg1"/>
                </a:solidFill>
              </a:rPr>
              <a:t>RESULTS 2:</a:t>
            </a:r>
            <a:r>
              <a:rPr lang="en-US" dirty="0">
                <a:solidFill>
                  <a:schemeClr val="bg1"/>
                </a:solidFill>
              </a:rPr>
              <a:t> Quickly choose and change Signal</a:t>
            </a:r>
          </a:p>
        </p:txBody>
      </p:sp>
      <p:cxnSp>
        <p:nvCxnSpPr>
          <p:cNvPr id="5" name="Elbow Connector 4">
            <a:extLst>
              <a:ext uri="{FF2B5EF4-FFF2-40B4-BE49-F238E27FC236}">
                <a16:creationId xmlns:a16="http://schemas.microsoft.com/office/drawing/2014/main" id="{FC38674B-F2C0-AEFC-44CB-EA1CFC4365C7}"/>
              </a:ext>
            </a:extLst>
          </p:cNvPr>
          <p:cNvCxnSpPr>
            <a:cxnSpLocks/>
          </p:cNvCxnSpPr>
          <p:nvPr/>
        </p:nvCxnSpPr>
        <p:spPr>
          <a:xfrm>
            <a:off x="1650670" y="2909455"/>
            <a:ext cx="3336966" cy="2609490"/>
          </a:xfrm>
          <a:prstGeom prst="bentConnector3">
            <a:avLst>
              <a:gd name="adj1" fmla="val 14636"/>
            </a:avLst>
          </a:prstGeom>
          <a:ln w="508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F882446D-0DA7-081C-6830-29C6522BD57B}"/>
              </a:ext>
            </a:extLst>
          </p:cNvPr>
          <p:cNvCxnSpPr>
            <a:cxnSpLocks/>
          </p:cNvCxnSpPr>
          <p:nvPr/>
        </p:nvCxnSpPr>
        <p:spPr>
          <a:xfrm flipH="1">
            <a:off x="2267198" y="2909455"/>
            <a:ext cx="3336966" cy="2609490"/>
          </a:xfrm>
          <a:prstGeom prst="bentConnector3">
            <a:avLst>
              <a:gd name="adj1" fmla="val 14636"/>
            </a:avLst>
          </a:prstGeom>
          <a:ln w="508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AAE0071C-5A84-869F-D2B8-8D84FD4B1517}"/>
              </a:ext>
            </a:extLst>
          </p:cNvPr>
          <p:cNvCxnSpPr>
            <a:cxnSpLocks/>
          </p:cNvCxnSpPr>
          <p:nvPr/>
        </p:nvCxnSpPr>
        <p:spPr>
          <a:xfrm>
            <a:off x="5604164" y="2909455"/>
            <a:ext cx="3336966" cy="2609490"/>
          </a:xfrm>
          <a:prstGeom prst="bentConnector3">
            <a:avLst>
              <a:gd name="adj1" fmla="val 14636"/>
            </a:avLst>
          </a:prstGeom>
          <a:ln w="508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52BB101B-7172-D2A6-FC5A-85ED929471C0}"/>
              </a:ext>
            </a:extLst>
          </p:cNvPr>
          <p:cNvCxnSpPr>
            <a:cxnSpLocks/>
          </p:cNvCxnSpPr>
          <p:nvPr/>
        </p:nvCxnSpPr>
        <p:spPr>
          <a:xfrm flipH="1">
            <a:off x="6220692" y="2909455"/>
            <a:ext cx="3336966" cy="2609490"/>
          </a:xfrm>
          <a:prstGeom prst="bentConnector3">
            <a:avLst>
              <a:gd name="adj1" fmla="val 14636"/>
            </a:avLst>
          </a:prstGeom>
          <a:ln w="508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43687CF-5406-370E-F1BF-0D96FA745F94}"/>
              </a:ext>
            </a:extLst>
          </p:cNvPr>
          <p:cNvCxnSpPr/>
          <p:nvPr/>
        </p:nvCxnSpPr>
        <p:spPr>
          <a:xfrm>
            <a:off x="5173858" y="5737412"/>
            <a:ext cx="860612" cy="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81CEF88-E562-FBF2-3E79-6FD2DEC96959}"/>
              </a:ext>
            </a:extLst>
          </p:cNvPr>
          <p:cNvCxnSpPr>
            <a:cxnSpLocks/>
          </p:cNvCxnSpPr>
          <p:nvPr/>
        </p:nvCxnSpPr>
        <p:spPr>
          <a:xfrm>
            <a:off x="2115671" y="2545977"/>
            <a:ext cx="2871965" cy="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136192-70E9-DA7C-BBE8-C45F62F10A27}"/>
              </a:ext>
            </a:extLst>
          </p:cNvPr>
          <p:cNvCxnSpPr>
            <a:cxnSpLocks/>
          </p:cNvCxnSpPr>
          <p:nvPr/>
        </p:nvCxnSpPr>
        <p:spPr>
          <a:xfrm>
            <a:off x="6096000" y="2581837"/>
            <a:ext cx="2871965" cy="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9840F5B-E995-9D96-A605-3915D30AE4C1}"/>
              </a:ext>
            </a:extLst>
          </p:cNvPr>
          <p:cNvSpPr txBox="1"/>
          <p:nvPr/>
        </p:nvSpPr>
        <p:spPr>
          <a:xfrm>
            <a:off x="2634342" y="3567869"/>
            <a:ext cx="2011354" cy="646331"/>
          </a:xfrm>
          <a:prstGeom prst="rect">
            <a:avLst/>
          </a:prstGeom>
          <a:noFill/>
        </p:spPr>
        <p:txBody>
          <a:bodyPr wrap="square" rtlCol="0">
            <a:spAutoFit/>
          </a:bodyPr>
          <a:lstStyle/>
          <a:p>
            <a:pPr algn="ctr"/>
            <a:r>
              <a:rPr lang="en-US" dirty="0">
                <a:solidFill>
                  <a:srgbClr val="92D050"/>
                </a:solidFill>
              </a:rPr>
              <a:t>Channel 1: Cathode</a:t>
            </a:r>
          </a:p>
          <a:p>
            <a:pPr algn="ctr"/>
            <a:r>
              <a:rPr lang="en-US" dirty="0">
                <a:solidFill>
                  <a:srgbClr val="92D050"/>
                </a:solidFill>
              </a:rPr>
              <a:t>Channel 2: Anode</a:t>
            </a:r>
          </a:p>
        </p:txBody>
      </p:sp>
      <p:sp>
        <p:nvSpPr>
          <p:cNvPr id="46" name="TextBox 45">
            <a:extLst>
              <a:ext uri="{FF2B5EF4-FFF2-40B4-BE49-F238E27FC236}">
                <a16:creationId xmlns:a16="http://schemas.microsoft.com/office/drawing/2014/main" id="{2D9A2034-FE30-50AB-E7A1-0231C71DFB9D}"/>
              </a:ext>
            </a:extLst>
          </p:cNvPr>
          <p:cNvSpPr txBox="1"/>
          <p:nvPr/>
        </p:nvSpPr>
        <p:spPr>
          <a:xfrm>
            <a:off x="6614671" y="3567869"/>
            <a:ext cx="2011354" cy="646331"/>
          </a:xfrm>
          <a:prstGeom prst="rect">
            <a:avLst/>
          </a:prstGeom>
          <a:noFill/>
        </p:spPr>
        <p:txBody>
          <a:bodyPr wrap="square" rtlCol="0">
            <a:spAutoFit/>
          </a:bodyPr>
          <a:lstStyle/>
          <a:p>
            <a:pPr algn="ctr"/>
            <a:r>
              <a:rPr lang="en-US" dirty="0">
                <a:solidFill>
                  <a:srgbClr val="FF0000"/>
                </a:solidFill>
              </a:rPr>
              <a:t>Channel 3: Cathode</a:t>
            </a:r>
          </a:p>
          <a:p>
            <a:pPr algn="ctr"/>
            <a:r>
              <a:rPr lang="en-US" dirty="0">
                <a:solidFill>
                  <a:srgbClr val="FF0000"/>
                </a:solidFill>
              </a:rPr>
              <a:t>Channel 4: Anode</a:t>
            </a:r>
          </a:p>
        </p:txBody>
      </p:sp>
      <p:sp>
        <p:nvSpPr>
          <p:cNvPr id="47" name="TextBox 46">
            <a:extLst>
              <a:ext uri="{FF2B5EF4-FFF2-40B4-BE49-F238E27FC236}">
                <a16:creationId xmlns:a16="http://schemas.microsoft.com/office/drawing/2014/main" id="{43028AAE-EE25-91FA-0322-4B43718BC7BB}"/>
              </a:ext>
            </a:extLst>
          </p:cNvPr>
          <p:cNvSpPr txBox="1"/>
          <p:nvPr/>
        </p:nvSpPr>
        <p:spPr>
          <a:xfrm>
            <a:off x="2634342" y="1887692"/>
            <a:ext cx="2011354" cy="646331"/>
          </a:xfrm>
          <a:prstGeom prst="rect">
            <a:avLst/>
          </a:prstGeom>
          <a:noFill/>
        </p:spPr>
        <p:txBody>
          <a:bodyPr wrap="square" rtlCol="0">
            <a:spAutoFit/>
          </a:bodyPr>
          <a:lstStyle/>
          <a:p>
            <a:pPr algn="ctr"/>
            <a:r>
              <a:rPr lang="en-US" dirty="0">
                <a:solidFill>
                  <a:schemeClr val="bg1"/>
                </a:solidFill>
              </a:rPr>
              <a:t>Pulse Width:</a:t>
            </a:r>
          </a:p>
          <a:p>
            <a:pPr algn="ctr"/>
            <a:r>
              <a:rPr lang="en-US" b="1" dirty="0">
                <a:solidFill>
                  <a:schemeClr val="bg1"/>
                </a:solidFill>
              </a:rPr>
              <a:t>1 </a:t>
            </a:r>
            <a:r>
              <a:rPr lang="en-US" b="1" dirty="0" err="1">
                <a:solidFill>
                  <a:schemeClr val="bg1"/>
                </a:solidFill>
              </a:rPr>
              <a:t>ms</a:t>
            </a:r>
            <a:endParaRPr lang="en-US" b="1" dirty="0">
              <a:solidFill>
                <a:schemeClr val="bg1"/>
              </a:solidFill>
            </a:endParaRPr>
          </a:p>
        </p:txBody>
      </p:sp>
      <p:sp>
        <p:nvSpPr>
          <p:cNvPr id="48" name="TextBox 47">
            <a:extLst>
              <a:ext uri="{FF2B5EF4-FFF2-40B4-BE49-F238E27FC236}">
                <a16:creationId xmlns:a16="http://schemas.microsoft.com/office/drawing/2014/main" id="{0C7738F2-534F-812F-52F3-8D694F77856D}"/>
              </a:ext>
            </a:extLst>
          </p:cNvPr>
          <p:cNvSpPr txBox="1"/>
          <p:nvPr/>
        </p:nvSpPr>
        <p:spPr>
          <a:xfrm>
            <a:off x="6657050" y="1947046"/>
            <a:ext cx="2011354" cy="646331"/>
          </a:xfrm>
          <a:prstGeom prst="rect">
            <a:avLst/>
          </a:prstGeom>
          <a:noFill/>
        </p:spPr>
        <p:txBody>
          <a:bodyPr wrap="square" rtlCol="0">
            <a:spAutoFit/>
          </a:bodyPr>
          <a:lstStyle/>
          <a:p>
            <a:pPr algn="ctr"/>
            <a:r>
              <a:rPr lang="en-US" dirty="0">
                <a:solidFill>
                  <a:schemeClr val="bg1"/>
                </a:solidFill>
              </a:rPr>
              <a:t>Pulse Width:</a:t>
            </a:r>
          </a:p>
          <a:p>
            <a:pPr algn="ctr"/>
            <a:r>
              <a:rPr lang="en-US" b="1" dirty="0">
                <a:solidFill>
                  <a:schemeClr val="bg1"/>
                </a:solidFill>
              </a:rPr>
              <a:t>1 </a:t>
            </a:r>
            <a:r>
              <a:rPr lang="en-US" b="1" dirty="0" err="1">
                <a:solidFill>
                  <a:schemeClr val="bg1"/>
                </a:solidFill>
              </a:rPr>
              <a:t>ms</a:t>
            </a:r>
            <a:endParaRPr lang="en-US" b="1" dirty="0">
              <a:solidFill>
                <a:schemeClr val="bg1"/>
              </a:solidFill>
            </a:endParaRPr>
          </a:p>
        </p:txBody>
      </p:sp>
      <p:sp>
        <p:nvSpPr>
          <p:cNvPr id="49" name="TextBox 48">
            <a:extLst>
              <a:ext uri="{FF2B5EF4-FFF2-40B4-BE49-F238E27FC236}">
                <a16:creationId xmlns:a16="http://schemas.microsoft.com/office/drawing/2014/main" id="{A6038A60-ADAA-E85E-4CD7-2C366F44987A}"/>
              </a:ext>
            </a:extLst>
          </p:cNvPr>
          <p:cNvSpPr txBox="1"/>
          <p:nvPr/>
        </p:nvSpPr>
        <p:spPr>
          <a:xfrm>
            <a:off x="4287341" y="5955880"/>
            <a:ext cx="2633645" cy="646331"/>
          </a:xfrm>
          <a:prstGeom prst="rect">
            <a:avLst/>
          </a:prstGeom>
          <a:noFill/>
        </p:spPr>
        <p:txBody>
          <a:bodyPr wrap="square" rtlCol="0">
            <a:spAutoFit/>
          </a:bodyPr>
          <a:lstStyle/>
          <a:p>
            <a:pPr algn="ctr"/>
            <a:r>
              <a:rPr lang="en-US" dirty="0">
                <a:solidFill>
                  <a:schemeClr val="bg1"/>
                </a:solidFill>
              </a:rPr>
              <a:t>Delay Between Switching: </a:t>
            </a:r>
          </a:p>
          <a:p>
            <a:pPr algn="ctr"/>
            <a:r>
              <a:rPr lang="en-US" b="1" dirty="0">
                <a:solidFill>
                  <a:schemeClr val="bg1"/>
                </a:solidFill>
              </a:rPr>
              <a:t>100 us</a:t>
            </a:r>
          </a:p>
        </p:txBody>
      </p:sp>
      <p:cxnSp>
        <p:nvCxnSpPr>
          <p:cNvPr id="50" name="Straight Arrow Connector 49">
            <a:extLst>
              <a:ext uri="{FF2B5EF4-FFF2-40B4-BE49-F238E27FC236}">
                <a16:creationId xmlns:a16="http://schemas.microsoft.com/office/drawing/2014/main" id="{B11546BA-E06D-5B62-54BF-5E670DDE6E8B}"/>
              </a:ext>
            </a:extLst>
          </p:cNvPr>
          <p:cNvCxnSpPr>
            <a:cxnSpLocks/>
          </p:cNvCxnSpPr>
          <p:nvPr/>
        </p:nvCxnSpPr>
        <p:spPr>
          <a:xfrm>
            <a:off x="9879106" y="2806741"/>
            <a:ext cx="0" cy="2814917"/>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ECC353C-AF0C-DEEF-2580-82E6A304D464}"/>
              </a:ext>
            </a:extLst>
          </p:cNvPr>
          <p:cNvSpPr txBox="1"/>
          <p:nvPr/>
        </p:nvSpPr>
        <p:spPr>
          <a:xfrm>
            <a:off x="10027779" y="3542764"/>
            <a:ext cx="2011354" cy="646331"/>
          </a:xfrm>
          <a:prstGeom prst="rect">
            <a:avLst/>
          </a:prstGeom>
          <a:noFill/>
        </p:spPr>
        <p:txBody>
          <a:bodyPr wrap="square" rtlCol="0">
            <a:spAutoFit/>
          </a:bodyPr>
          <a:lstStyle/>
          <a:p>
            <a:pPr algn="ctr"/>
            <a:r>
              <a:rPr lang="en-US" dirty="0">
                <a:solidFill>
                  <a:schemeClr val="bg1"/>
                </a:solidFill>
              </a:rPr>
              <a:t>Amplitude:</a:t>
            </a:r>
          </a:p>
          <a:p>
            <a:pPr algn="ctr"/>
            <a:r>
              <a:rPr lang="en-US" b="1" dirty="0">
                <a:solidFill>
                  <a:schemeClr val="bg1"/>
                </a:solidFill>
              </a:rPr>
              <a:t>50 mV</a:t>
            </a:r>
          </a:p>
        </p:txBody>
      </p:sp>
    </p:spTree>
    <p:extLst>
      <p:ext uri="{BB962C8B-B14F-4D97-AF65-F5344CB8AC3E}">
        <p14:creationId xmlns:p14="http://schemas.microsoft.com/office/powerpoint/2010/main" val="207203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82936-16D2-3C5E-CD38-682EF83BBCCF}"/>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BC973C84-7174-64E7-23B8-FE7F033A6CF5}"/>
              </a:ext>
            </a:extLst>
          </p:cNvPr>
          <p:cNvSpPr>
            <a:spLocks noGrp="1"/>
          </p:cNvSpPr>
          <p:nvPr>
            <p:ph type="title"/>
          </p:nvPr>
        </p:nvSpPr>
        <p:spPr>
          <a:xfrm>
            <a:off x="1141413" y="618518"/>
            <a:ext cx="9905998" cy="705076"/>
          </a:xfrm>
        </p:spPr>
        <p:txBody>
          <a:bodyPr>
            <a:normAutofit fontScale="90000"/>
          </a:bodyPr>
          <a:lstStyle/>
          <a:p>
            <a:r>
              <a:rPr lang="en-US" dirty="0">
                <a:solidFill>
                  <a:schemeClr val="bg1"/>
                </a:solidFill>
              </a:rPr>
              <a:t>Results 2: Quickly choose and change Signal</a:t>
            </a:r>
          </a:p>
        </p:txBody>
      </p:sp>
      <p:sp>
        <p:nvSpPr>
          <p:cNvPr id="2" name="Content Placeholder 3">
            <a:extLst>
              <a:ext uri="{FF2B5EF4-FFF2-40B4-BE49-F238E27FC236}">
                <a16:creationId xmlns:a16="http://schemas.microsoft.com/office/drawing/2014/main" id="{1A6034F1-F7FD-C91F-6D2A-3751EFF6E3A3}"/>
              </a:ext>
            </a:extLst>
          </p:cNvPr>
          <p:cNvSpPr txBox="1">
            <a:spLocks/>
          </p:cNvSpPr>
          <p:nvPr/>
        </p:nvSpPr>
        <p:spPr>
          <a:xfrm>
            <a:off x="1141412" y="2249487"/>
            <a:ext cx="9905999" cy="354171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cap="all" baseline="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bg1"/>
                </a:solidFill>
              </a:rPr>
              <a:t>The average time of signal in Channel 1(C) and 2(A) is 1.675 (</a:t>
            </a:r>
            <a:r>
              <a:rPr lang="en-US" b="1" dirty="0" err="1">
                <a:solidFill>
                  <a:schemeClr val="bg1"/>
                </a:solidFill>
              </a:rPr>
              <a:t>ms</a:t>
            </a:r>
            <a:r>
              <a:rPr lang="en-US" b="1" dirty="0">
                <a:solidFill>
                  <a:schemeClr val="bg1"/>
                </a:solidFill>
              </a:rPr>
              <a:t>)</a:t>
            </a:r>
          </a:p>
          <a:p>
            <a:r>
              <a:rPr lang="en-US" b="1" dirty="0">
                <a:solidFill>
                  <a:schemeClr val="bg1"/>
                </a:solidFill>
              </a:rPr>
              <a:t>The average time of signal in Channel 5(C) and 6(A) is 1.568 (</a:t>
            </a:r>
            <a:r>
              <a:rPr lang="en-US" b="1" dirty="0" err="1">
                <a:solidFill>
                  <a:schemeClr val="bg1"/>
                </a:solidFill>
              </a:rPr>
              <a:t>ms</a:t>
            </a:r>
            <a:r>
              <a:rPr lang="en-US" b="1" dirty="0">
                <a:solidFill>
                  <a:schemeClr val="bg1"/>
                </a:solidFill>
              </a:rPr>
              <a:t>)</a:t>
            </a:r>
          </a:p>
          <a:p>
            <a:r>
              <a:rPr lang="en-US" b="1" dirty="0">
                <a:solidFill>
                  <a:schemeClr val="bg1"/>
                </a:solidFill>
              </a:rPr>
              <a:t>The average time to switch between each Channel is 189.474 (us)</a:t>
            </a:r>
          </a:p>
          <a:p>
            <a:r>
              <a:rPr lang="en-US" b="1" dirty="0">
                <a:solidFill>
                  <a:schemeClr val="bg1"/>
                </a:solidFill>
              </a:rPr>
              <a:t>Expected Signal Length is 1 (</a:t>
            </a:r>
            <a:r>
              <a:rPr lang="en-US" b="1" dirty="0" err="1">
                <a:solidFill>
                  <a:schemeClr val="bg1"/>
                </a:solidFill>
              </a:rPr>
              <a:t>ms</a:t>
            </a:r>
            <a:r>
              <a:rPr lang="en-US" b="1" dirty="0">
                <a:solidFill>
                  <a:schemeClr val="bg1"/>
                </a:solidFill>
              </a:rPr>
              <a:t>)</a:t>
            </a:r>
          </a:p>
        </p:txBody>
      </p:sp>
    </p:spTree>
    <p:extLst>
      <p:ext uri="{BB962C8B-B14F-4D97-AF65-F5344CB8AC3E}">
        <p14:creationId xmlns:p14="http://schemas.microsoft.com/office/powerpoint/2010/main" val="36106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0AFB0-7D29-2293-5F16-A6A99B4CCB27}"/>
              </a:ext>
            </a:extLst>
          </p:cNvPr>
          <p:cNvSpPr>
            <a:spLocks noGrp="1"/>
          </p:cNvSpPr>
          <p:nvPr>
            <p:ph idx="1"/>
          </p:nvPr>
        </p:nvSpPr>
        <p:spPr>
          <a:xfrm>
            <a:off x="1315233" y="2097087"/>
            <a:ext cx="9732178" cy="4094865"/>
          </a:xfrm>
        </p:spPr>
        <p:txBody>
          <a:bodyPr numCol="2" spcCol="274320">
            <a:normAutofit/>
          </a:bodyPr>
          <a:lstStyle/>
          <a:p>
            <a:pPr marL="0" indent="0" algn="ctr">
              <a:buNone/>
            </a:pPr>
            <a:r>
              <a:rPr lang="en-US" dirty="0">
                <a:solidFill>
                  <a:schemeClr val="bg1"/>
                </a:solidFill>
                <a:latin typeface="Avenir Black" panose="02000503020000020003" pitchFamily="2" charset="0"/>
              </a:rPr>
              <a:t>      </a:t>
            </a:r>
            <a:r>
              <a:rPr lang="en-US" u="sng" dirty="0">
                <a:solidFill>
                  <a:schemeClr val="bg1"/>
                </a:solidFill>
                <a:latin typeface="Avenir Black" panose="02000503020000020003" pitchFamily="2" charset="0"/>
              </a:rPr>
              <a:t>Denman Lab</a:t>
            </a:r>
          </a:p>
          <a:p>
            <a:pPr lvl="1" algn="ctr"/>
            <a:r>
              <a:rPr lang="en-US" b="1" dirty="0">
                <a:solidFill>
                  <a:schemeClr val="bg1"/>
                </a:solidFill>
                <a:latin typeface="Avenir" panose="02000503020000020003" pitchFamily="2" charset="0"/>
              </a:rPr>
              <a:t>Daniel Denman, PhD</a:t>
            </a:r>
          </a:p>
          <a:p>
            <a:pPr lvl="1" algn="ctr"/>
            <a:r>
              <a:rPr lang="en-US" dirty="0">
                <a:solidFill>
                  <a:schemeClr val="bg1"/>
                </a:solidFill>
                <a:latin typeface="Avenir" panose="02000503020000020003" pitchFamily="2" charset="0"/>
              </a:rPr>
              <a:t>Jordan Hickman</a:t>
            </a:r>
          </a:p>
          <a:p>
            <a:pPr lvl="1" algn="ctr"/>
            <a:r>
              <a:rPr lang="en-US" dirty="0">
                <a:solidFill>
                  <a:schemeClr val="bg1"/>
                </a:solidFill>
                <a:latin typeface="Avenir" panose="02000503020000020003" pitchFamily="2" charset="0"/>
              </a:rPr>
              <a:t>Juan Santiago</a:t>
            </a:r>
          </a:p>
          <a:p>
            <a:pPr lvl="1" algn="ctr"/>
            <a:r>
              <a:rPr lang="en-US" dirty="0">
                <a:solidFill>
                  <a:schemeClr val="bg1"/>
                </a:solidFill>
                <a:latin typeface="Avenir" panose="02000503020000020003" pitchFamily="2" charset="0"/>
              </a:rPr>
              <a:t>Kim Gagnon</a:t>
            </a:r>
          </a:p>
          <a:p>
            <a:pPr lvl="1" algn="ctr"/>
            <a:r>
              <a:rPr lang="en-US" dirty="0">
                <a:solidFill>
                  <a:schemeClr val="bg1"/>
                </a:solidFill>
                <a:latin typeface="Avenir" panose="02000503020000020003" pitchFamily="2" charset="0"/>
              </a:rPr>
              <a:t>Nicholas Garcia</a:t>
            </a:r>
          </a:p>
          <a:p>
            <a:pPr lvl="1" algn="ctr"/>
            <a:r>
              <a:rPr lang="en-US" dirty="0">
                <a:solidFill>
                  <a:schemeClr val="bg1"/>
                </a:solidFill>
                <a:latin typeface="Avenir" panose="02000503020000020003" pitchFamily="2" charset="0"/>
              </a:rPr>
              <a:t>Michelle Near</a:t>
            </a:r>
          </a:p>
          <a:p>
            <a:pPr lvl="1" algn="ctr"/>
            <a:r>
              <a:rPr lang="en-US" dirty="0">
                <a:solidFill>
                  <a:schemeClr val="bg1"/>
                </a:solidFill>
                <a:latin typeface="Avenir" panose="02000503020000020003" pitchFamily="2" charset="0"/>
              </a:rPr>
              <a:t>Moriah Miles</a:t>
            </a:r>
          </a:p>
          <a:p>
            <a:pPr marL="457200" lvl="1" indent="0" algn="ctr">
              <a:buNone/>
            </a:pPr>
            <a:endParaRPr lang="en-US" u="sng" dirty="0">
              <a:solidFill>
                <a:schemeClr val="bg1"/>
              </a:solidFill>
              <a:latin typeface="Avenir" panose="02000503020000020003" pitchFamily="2" charset="0"/>
            </a:endParaRPr>
          </a:p>
          <a:p>
            <a:pPr marL="457200" lvl="1" indent="0" algn="ctr">
              <a:buNone/>
            </a:pPr>
            <a:r>
              <a:rPr lang="en-US" b="1" u="sng" dirty="0">
                <a:solidFill>
                  <a:schemeClr val="bg1"/>
                </a:solidFill>
                <a:latin typeface="Avenir" panose="02000503020000020003" pitchFamily="2" charset="0"/>
              </a:rPr>
              <a:t>Former Members:</a:t>
            </a:r>
          </a:p>
          <a:p>
            <a:pPr lvl="1" algn="ctr"/>
            <a:r>
              <a:rPr lang="en-US" dirty="0">
                <a:solidFill>
                  <a:schemeClr val="bg1"/>
                </a:solidFill>
                <a:latin typeface="Avenir" panose="02000503020000020003" pitchFamily="2" charset="0"/>
              </a:rPr>
              <a:t>Grant Hughes</a:t>
            </a:r>
          </a:p>
          <a:p>
            <a:pPr lvl="1" algn="ctr"/>
            <a:r>
              <a:rPr lang="en-US" dirty="0">
                <a:solidFill>
                  <a:schemeClr val="bg1"/>
                </a:solidFill>
                <a:latin typeface="Avenir" panose="02000503020000020003" pitchFamily="2" charset="0"/>
              </a:rPr>
              <a:t>Elena </a:t>
            </a:r>
            <a:r>
              <a:rPr lang="en-US" dirty="0" err="1">
                <a:solidFill>
                  <a:schemeClr val="bg1"/>
                </a:solidFill>
                <a:latin typeface="Avenir" panose="02000503020000020003" pitchFamily="2" charset="0"/>
              </a:rPr>
              <a:t>Esch</a:t>
            </a:r>
            <a:endParaRPr lang="en-US" dirty="0">
              <a:solidFill>
                <a:schemeClr val="bg1"/>
              </a:solidFill>
              <a:latin typeface="Avenir" panose="02000503020000020003" pitchFamily="2" charset="0"/>
            </a:endParaRPr>
          </a:p>
          <a:p>
            <a:pPr lvl="1" algn="ctr"/>
            <a:r>
              <a:rPr lang="en-US" dirty="0">
                <a:solidFill>
                  <a:schemeClr val="bg1"/>
                </a:solidFill>
                <a:latin typeface="Avenir" panose="02000503020000020003" pitchFamily="2" charset="0"/>
              </a:rPr>
              <a:t>Isabelle Hua</a:t>
            </a:r>
          </a:p>
          <a:p>
            <a:pPr marL="457200" lvl="1" indent="0" algn="ctr">
              <a:buNone/>
            </a:pPr>
            <a:endParaRPr lang="en-US" b="1" dirty="0">
              <a:solidFill>
                <a:schemeClr val="bg1"/>
              </a:solidFill>
              <a:latin typeface="Avenir" panose="02000503020000020003" pitchFamily="2" charset="0"/>
            </a:endParaRPr>
          </a:p>
          <a:p>
            <a:pPr marL="0" indent="0" algn="ctr">
              <a:buNone/>
            </a:pPr>
            <a:r>
              <a:rPr lang="en-US" b="1" dirty="0">
                <a:solidFill>
                  <a:schemeClr val="bg1"/>
                </a:solidFill>
                <a:latin typeface="Avenir" panose="02000503020000020003" pitchFamily="2" charset="0"/>
              </a:rPr>
              <a:t>University of Colorado Anschutz Medical Campus</a:t>
            </a:r>
          </a:p>
        </p:txBody>
      </p:sp>
      <p:sp>
        <p:nvSpPr>
          <p:cNvPr id="4" name="Content Placeholder 2">
            <a:extLst>
              <a:ext uri="{FF2B5EF4-FFF2-40B4-BE49-F238E27FC236}">
                <a16:creationId xmlns:a16="http://schemas.microsoft.com/office/drawing/2014/main" id="{3E88E7D1-F219-F9E0-67AC-9480FD98D102}"/>
              </a:ext>
            </a:extLst>
          </p:cNvPr>
          <p:cNvSpPr txBox="1">
            <a:spLocks/>
          </p:cNvSpPr>
          <p:nvPr/>
        </p:nvSpPr>
        <p:spPr>
          <a:xfrm>
            <a:off x="6240907" y="2506662"/>
            <a:ext cx="595109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7" name="Title 6">
            <a:extLst>
              <a:ext uri="{FF2B5EF4-FFF2-40B4-BE49-F238E27FC236}">
                <a16:creationId xmlns:a16="http://schemas.microsoft.com/office/drawing/2014/main" id="{92C53BD7-6FAC-115D-ADA5-1E1AE8FEE812}"/>
              </a:ext>
            </a:extLst>
          </p:cNvPr>
          <p:cNvSpPr>
            <a:spLocks noGrp="1"/>
          </p:cNvSpPr>
          <p:nvPr>
            <p:ph type="title"/>
          </p:nvPr>
        </p:nvSpPr>
        <p:spPr/>
        <p:txBody>
          <a:bodyPr/>
          <a:lstStyle/>
          <a:p>
            <a:endParaRPr lang="en-US" dirty="0"/>
          </a:p>
        </p:txBody>
      </p:sp>
      <p:sp>
        <p:nvSpPr>
          <p:cNvPr id="8" name="Title 1">
            <a:extLst>
              <a:ext uri="{FF2B5EF4-FFF2-40B4-BE49-F238E27FC236}">
                <a16:creationId xmlns:a16="http://schemas.microsoft.com/office/drawing/2014/main" id="{FBA583D7-FD45-7A4E-3128-44CB33419096}"/>
              </a:ext>
            </a:extLst>
          </p:cNvPr>
          <p:cNvSpPr txBox="1">
            <a:spLocks/>
          </p:cNvSpPr>
          <p:nvPr/>
        </p:nvSpPr>
        <p:spPr>
          <a:xfrm>
            <a:off x="1293813" y="7709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4400" dirty="0">
                <a:solidFill>
                  <a:schemeClr val="bg1"/>
                </a:solidFill>
              </a:rPr>
              <a:t>Acknowledgements</a:t>
            </a:r>
          </a:p>
        </p:txBody>
      </p:sp>
      <p:pic>
        <p:nvPicPr>
          <p:cNvPr id="11" name="Picture 10" descr="A black and white logo&#10;&#10;Description automatically generated">
            <a:extLst>
              <a:ext uri="{FF2B5EF4-FFF2-40B4-BE49-F238E27FC236}">
                <a16:creationId xmlns:a16="http://schemas.microsoft.com/office/drawing/2014/main" id="{59FFAB06-1065-8442-3112-ABBBB2B66BAA}"/>
              </a:ext>
            </a:extLst>
          </p:cNvPr>
          <p:cNvPicPr>
            <a:picLocks noChangeAspect="1"/>
          </p:cNvPicPr>
          <p:nvPr/>
        </p:nvPicPr>
        <p:blipFill>
          <a:blip r:embed="rId2"/>
          <a:stretch>
            <a:fillRect/>
          </a:stretch>
        </p:blipFill>
        <p:spPr>
          <a:xfrm>
            <a:off x="7413597" y="5216082"/>
            <a:ext cx="2730500" cy="914400"/>
          </a:xfrm>
          <a:prstGeom prst="rect">
            <a:avLst/>
          </a:prstGeom>
        </p:spPr>
      </p:pic>
    </p:spTree>
    <p:extLst>
      <p:ext uri="{BB962C8B-B14F-4D97-AF65-F5344CB8AC3E}">
        <p14:creationId xmlns:p14="http://schemas.microsoft.com/office/powerpoint/2010/main" val="4176066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D425-B34A-2703-3B0A-C2C5B9337216}"/>
              </a:ext>
            </a:extLst>
          </p:cNvPr>
          <p:cNvSpPr>
            <a:spLocks noGrp="1"/>
          </p:cNvSpPr>
          <p:nvPr>
            <p:ph type="title"/>
          </p:nvPr>
        </p:nvSpPr>
        <p:spPr/>
        <p:txBody>
          <a:bodyPr/>
          <a:lstStyle/>
          <a:p>
            <a:r>
              <a:rPr lang="en-US" dirty="0">
                <a:solidFill>
                  <a:schemeClr val="bg1"/>
                </a:solidFill>
              </a:rPr>
              <a:t>Thank you for Listening! Questions?</a:t>
            </a:r>
          </a:p>
        </p:txBody>
      </p:sp>
      <p:sp>
        <p:nvSpPr>
          <p:cNvPr id="3" name="Text Placeholder 2">
            <a:extLst>
              <a:ext uri="{FF2B5EF4-FFF2-40B4-BE49-F238E27FC236}">
                <a16:creationId xmlns:a16="http://schemas.microsoft.com/office/drawing/2014/main" id="{BD2C72EB-18E0-8DF9-A916-F49ED086563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2302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53467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3"/>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16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6D72-15F9-BC26-8D28-612BBB1F5649}"/>
              </a:ext>
            </a:extLst>
          </p:cNvPr>
          <p:cNvSpPr txBox="1">
            <a:spLocks/>
          </p:cNvSpPr>
          <p:nvPr/>
        </p:nvSpPr>
        <p:spPr>
          <a:xfrm>
            <a:off x="1141411" y="1795007"/>
            <a:ext cx="9906000" cy="429264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742950" indent="-742950">
              <a:buFont typeface="+mj-lt"/>
              <a:buAutoNum type="arabicParenR"/>
            </a:pPr>
            <a:r>
              <a:rPr lang="en-US" dirty="0">
                <a:solidFill>
                  <a:schemeClr val="bg1"/>
                </a:solidFill>
              </a:rPr>
              <a:t>Background</a:t>
            </a:r>
          </a:p>
          <a:p>
            <a:pPr marL="1200150" lvl="1" indent="-742950">
              <a:buFont typeface="+mj-lt"/>
              <a:buAutoNum type="alphaLcParenR"/>
            </a:pPr>
            <a:r>
              <a:rPr lang="en-US" dirty="0">
                <a:solidFill>
                  <a:schemeClr val="bg1"/>
                </a:solidFill>
              </a:rPr>
              <a:t>Clinical EBS</a:t>
            </a:r>
          </a:p>
          <a:p>
            <a:pPr marL="1200150" lvl="1" indent="-742950">
              <a:buFont typeface="+mj-lt"/>
              <a:buAutoNum type="alphaLcParenR"/>
            </a:pPr>
            <a:r>
              <a:rPr lang="en-US" dirty="0">
                <a:solidFill>
                  <a:schemeClr val="bg1"/>
                </a:solidFill>
              </a:rPr>
              <a:t>Basic Biophysics EBS</a:t>
            </a:r>
          </a:p>
          <a:p>
            <a:pPr marL="1200150" lvl="1" indent="-742950">
              <a:buFont typeface="+mj-lt"/>
              <a:buAutoNum type="alphaLcParenR"/>
            </a:pPr>
            <a:r>
              <a:rPr lang="en-US" dirty="0">
                <a:solidFill>
                  <a:schemeClr val="bg1"/>
                </a:solidFill>
              </a:rPr>
              <a:t>Multichannel Stimulation Attempt</a:t>
            </a:r>
          </a:p>
          <a:p>
            <a:pPr marL="742950" indent="-742950">
              <a:buFont typeface="+mj-lt"/>
              <a:buAutoNum type="arabicParenR"/>
            </a:pPr>
            <a:endParaRPr lang="en-US" dirty="0">
              <a:solidFill>
                <a:schemeClr val="bg1"/>
              </a:solidFill>
            </a:endParaRPr>
          </a:p>
          <a:p>
            <a:pPr marL="1200150" lvl="1" indent="-742950">
              <a:buFont typeface="+mj-lt"/>
              <a:buAutoNum type="arabicPeriod"/>
            </a:pPr>
            <a:endParaRPr lang="en-US" dirty="0">
              <a:solidFill>
                <a:schemeClr val="bg1"/>
              </a:solidFill>
            </a:endParaRPr>
          </a:p>
        </p:txBody>
      </p:sp>
      <p:sp>
        <p:nvSpPr>
          <p:cNvPr id="3" name="Title 1">
            <a:extLst>
              <a:ext uri="{FF2B5EF4-FFF2-40B4-BE49-F238E27FC236}">
                <a16:creationId xmlns:a16="http://schemas.microsoft.com/office/drawing/2014/main" id="{81BAF98E-0507-F5E8-B11A-FBF05CC7A028}"/>
              </a:ext>
            </a:extLst>
          </p:cNvPr>
          <p:cNvSpPr txBox="1">
            <a:spLocks/>
          </p:cNvSpPr>
          <p:nvPr/>
        </p:nvSpPr>
        <p:spPr>
          <a:xfrm>
            <a:off x="1141413" y="618518"/>
            <a:ext cx="9905998" cy="147857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chemeClr val="bg1"/>
                </a:solidFill>
              </a:rPr>
              <a:t>Roadmap</a:t>
            </a:r>
          </a:p>
        </p:txBody>
      </p:sp>
    </p:spTree>
    <p:extLst>
      <p:ext uri="{BB962C8B-B14F-4D97-AF65-F5344CB8AC3E}">
        <p14:creationId xmlns:p14="http://schemas.microsoft.com/office/powerpoint/2010/main" val="368072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940F-63BD-956F-6257-538447DFF666}"/>
              </a:ext>
            </a:extLst>
          </p:cNvPr>
          <p:cNvSpPr>
            <a:spLocks noGrp="1"/>
          </p:cNvSpPr>
          <p:nvPr>
            <p:ph type="title"/>
          </p:nvPr>
        </p:nvSpPr>
        <p:spPr/>
        <p:txBody>
          <a:bodyPr/>
          <a:lstStyle/>
          <a:p>
            <a:r>
              <a:rPr lang="en-US" dirty="0">
                <a:solidFill>
                  <a:schemeClr val="bg1"/>
                </a:solidFill>
              </a:rPr>
              <a:t>Background: Clinical Electrical Brain Stimulation</a:t>
            </a:r>
          </a:p>
        </p:txBody>
      </p:sp>
      <p:sp>
        <p:nvSpPr>
          <p:cNvPr id="9" name="Content Placeholder 2">
            <a:extLst>
              <a:ext uri="{FF2B5EF4-FFF2-40B4-BE49-F238E27FC236}">
                <a16:creationId xmlns:a16="http://schemas.microsoft.com/office/drawing/2014/main" id="{547F34D1-510D-E79D-EC95-318C15C77BA4}"/>
              </a:ext>
            </a:extLst>
          </p:cNvPr>
          <p:cNvSpPr>
            <a:spLocks noGrp="1"/>
          </p:cNvSpPr>
          <p:nvPr>
            <p:ph idx="1"/>
          </p:nvPr>
        </p:nvSpPr>
        <p:spPr>
          <a:xfrm>
            <a:off x="0" y="1729007"/>
            <a:ext cx="6921844" cy="4747751"/>
          </a:xfrm>
        </p:spPr>
        <p:txBody>
          <a:bodyPr>
            <a:normAutofit/>
          </a:bodyPr>
          <a:lstStyle/>
          <a:p>
            <a:pPr marL="0" indent="0">
              <a:lnSpc>
                <a:spcPct val="120000"/>
              </a:lnSpc>
              <a:buNone/>
            </a:pPr>
            <a:r>
              <a:rPr lang="en-US" sz="3000" dirty="0">
                <a:solidFill>
                  <a:schemeClr val="bg1"/>
                </a:solidFill>
                <a:latin typeface="Avenir" panose="02000503020000020003" pitchFamily="2" charset="0"/>
              </a:rPr>
              <a:t>		</a:t>
            </a:r>
            <a:r>
              <a:rPr lang="en-US" sz="3000" u="sng" dirty="0">
                <a:solidFill>
                  <a:schemeClr val="bg1"/>
                </a:solidFill>
                <a:latin typeface="Avenir" panose="02000503020000020003" pitchFamily="2" charset="0"/>
              </a:rPr>
              <a:t>Current clinical uses</a:t>
            </a:r>
          </a:p>
          <a:p>
            <a:pPr lvl="1">
              <a:lnSpc>
                <a:spcPct val="120000"/>
              </a:lnSpc>
            </a:pPr>
            <a:endParaRPr lang="en-US" sz="2000" dirty="0">
              <a:solidFill>
                <a:schemeClr val="bg1"/>
              </a:solidFill>
              <a:latin typeface="Avenir Medium" panose="02000503020000020003" pitchFamily="2" charset="0"/>
            </a:endParaRPr>
          </a:p>
          <a:p>
            <a:pPr lvl="1">
              <a:lnSpc>
                <a:spcPct val="120000"/>
              </a:lnSpc>
            </a:pPr>
            <a:r>
              <a:rPr lang="en-US" sz="2000" dirty="0">
                <a:solidFill>
                  <a:schemeClr val="bg1"/>
                </a:solidFill>
                <a:latin typeface="Avenir Medium" panose="02000503020000020003" pitchFamily="2" charset="0"/>
              </a:rPr>
              <a:t>Movement disorders</a:t>
            </a:r>
          </a:p>
          <a:p>
            <a:pPr lvl="1">
              <a:lnSpc>
                <a:spcPct val="120000"/>
              </a:lnSpc>
            </a:pPr>
            <a:r>
              <a:rPr lang="en-US" sz="2200" dirty="0">
                <a:solidFill>
                  <a:schemeClr val="bg1"/>
                </a:solidFill>
                <a:latin typeface="Avenir Medium" panose="02000503020000020003" pitchFamily="2" charset="0"/>
              </a:rPr>
              <a:t>Epilepsy</a:t>
            </a:r>
          </a:p>
          <a:p>
            <a:pPr lvl="1"/>
            <a:r>
              <a:rPr lang="en-US" sz="2000" dirty="0">
                <a:solidFill>
                  <a:schemeClr val="bg1"/>
                </a:solidFill>
                <a:latin typeface="Avenir Medium" panose="02000503020000020003" pitchFamily="2" charset="0"/>
              </a:rPr>
              <a:t>Mental health disorders</a:t>
            </a:r>
            <a:endParaRPr lang="en-US" dirty="0">
              <a:solidFill>
                <a:schemeClr val="bg1"/>
              </a:solidFill>
            </a:endParaRPr>
          </a:p>
          <a:p>
            <a:endParaRPr lang="en-US" dirty="0">
              <a:solidFill>
                <a:schemeClr val="bg1"/>
              </a:solidFill>
            </a:endParaRPr>
          </a:p>
        </p:txBody>
      </p:sp>
      <p:pic>
        <p:nvPicPr>
          <p:cNvPr id="3" name="Content Placeholder 4" descr="A screenshot of a computer&#10;&#10;Description automatically generated">
            <a:extLst>
              <a:ext uri="{FF2B5EF4-FFF2-40B4-BE49-F238E27FC236}">
                <a16:creationId xmlns:a16="http://schemas.microsoft.com/office/drawing/2014/main" id="{D32F9B0A-66A9-C93F-E17D-AD2D3C3213D1}"/>
              </a:ext>
            </a:extLst>
          </p:cNvPr>
          <p:cNvPicPr>
            <a:picLocks noChangeAspect="1"/>
          </p:cNvPicPr>
          <p:nvPr/>
        </p:nvPicPr>
        <p:blipFill rotWithShape="1">
          <a:blip r:embed="rId3"/>
          <a:srcRect b="25898"/>
          <a:stretch/>
        </p:blipFill>
        <p:spPr>
          <a:xfrm>
            <a:off x="4397340" y="2468292"/>
            <a:ext cx="4587288" cy="1478570"/>
          </a:xfrm>
          <a:prstGeom prst="rect">
            <a:avLst/>
          </a:prstGeom>
        </p:spPr>
      </p:pic>
      <p:pic>
        <p:nvPicPr>
          <p:cNvPr id="4" name="Picture 3" descr="A square metal plate with many spikes&#10;&#10;Description automatically generated with medium confidence">
            <a:extLst>
              <a:ext uri="{FF2B5EF4-FFF2-40B4-BE49-F238E27FC236}">
                <a16:creationId xmlns:a16="http://schemas.microsoft.com/office/drawing/2014/main" id="{5B1325BD-4816-88EC-0126-E8EB6FDF0E5E}"/>
              </a:ext>
            </a:extLst>
          </p:cNvPr>
          <p:cNvPicPr>
            <a:picLocks noChangeAspect="1"/>
          </p:cNvPicPr>
          <p:nvPr/>
        </p:nvPicPr>
        <p:blipFill rotWithShape="1">
          <a:blip r:embed="rId4"/>
          <a:srcRect b="21901"/>
          <a:stretch/>
        </p:blipFill>
        <p:spPr>
          <a:xfrm>
            <a:off x="2084456" y="4313070"/>
            <a:ext cx="3343645" cy="2163688"/>
          </a:xfrm>
          <a:prstGeom prst="rect">
            <a:avLst/>
          </a:prstGeom>
        </p:spPr>
      </p:pic>
      <p:pic>
        <p:nvPicPr>
          <p:cNvPr id="5" name="Picture 4" descr="Close-up of a human body&#10;&#10;Description automatically generated">
            <a:extLst>
              <a:ext uri="{FF2B5EF4-FFF2-40B4-BE49-F238E27FC236}">
                <a16:creationId xmlns:a16="http://schemas.microsoft.com/office/drawing/2014/main" id="{51978824-ACDD-F4D5-AD1F-1B7A3919D9C0}"/>
              </a:ext>
            </a:extLst>
          </p:cNvPr>
          <p:cNvPicPr>
            <a:picLocks noChangeAspect="1"/>
          </p:cNvPicPr>
          <p:nvPr/>
        </p:nvPicPr>
        <p:blipFill>
          <a:blip r:embed="rId5"/>
          <a:stretch>
            <a:fillRect/>
          </a:stretch>
        </p:blipFill>
        <p:spPr>
          <a:xfrm>
            <a:off x="7823873" y="4313070"/>
            <a:ext cx="2364853" cy="2133005"/>
          </a:xfrm>
          <a:prstGeom prst="rect">
            <a:avLst/>
          </a:prstGeom>
        </p:spPr>
      </p:pic>
    </p:spTree>
    <p:extLst>
      <p:ext uri="{BB962C8B-B14F-4D97-AF65-F5344CB8AC3E}">
        <p14:creationId xmlns:p14="http://schemas.microsoft.com/office/powerpoint/2010/main" val="134520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Rectangle 8">
            <a:extLst>
              <a:ext uri="{FF2B5EF4-FFF2-40B4-BE49-F238E27FC236}">
                <a16:creationId xmlns:a16="http://schemas.microsoft.com/office/drawing/2014/main" id="{50BF729F-C0ED-D0A3-EF73-30A40EBB02B0}"/>
              </a:ext>
            </a:extLst>
          </p:cNvPr>
          <p:cNvSpPr/>
          <p:nvPr/>
        </p:nvSpPr>
        <p:spPr>
          <a:xfrm>
            <a:off x="7338801" y="5869859"/>
            <a:ext cx="2837584" cy="826172"/>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7D141-EC6D-6198-4B5D-F9918256D891}"/>
              </a:ext>
            </a:extLst>
          </p:cNvPr>
          <p:cNvSpPr/>
          <p:nvPr/>
        </p:nvSpPr>
        <p:spPr>
          <a:xfrm>
            <a:off x="1141413" y="2435765"/>
            <a:ext cx="3651812" cy="440170"/>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52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Rectangle 8">
            <a:extLst>
              <a:ext uri="{FF2B5EF4-FFF2-40B4-BE49-F238E27FC236}">
                <a16:creationId xmlns:a16="http://schemas.microsoft.com/office/drawing/2014/main" id="{50BF729F-C0ED-D0A3-EF73-30A40EBB02B0}"/>
              </a:ext>
            </a:extLst>
          </p:cNvPr>
          <p:cNvSpPr/>
          <p:nvPr/>
        </p:nvSpPr>
        <p:spPr>
          <a:xfrm>
            <a:off x="7338801" y="5869859"/>
            <a:ext cx="2837584" cy="826172"/>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7D141-EC6D-6198-4B5D-F9918256D891}"/>
              </a:ext>
            </a:extLst>
          </p:cNvPr>
          <p:cNvSpPr/>
          <p:nvPr/>
        </p:nvSpPr>
        <p:spPr>
          <a:xfrm>
            <a:off x="1141413" y="2435765"/>
            <a:ext cx="3651812" cy="440170"/>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ADD7E3-AF2A-AD80-D40C-08CFBBBD5950}"/>
              </a:ext>
            </a:extLst>
          </p:cNvPr>
          <p:cNvSpPr/>
          <p:nvPr/>
        </p:nvSpPr>
        <p:spPr>
          <a:xfrm>
            <a:off x="1141413" y="2875935"/>
            <a:ext cx="3651812" cy="1738304"/>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98FC93-E81F-7D29-115D-142EA1387CB1}"/>
              </a:ext>
            </a:extLst>
          </p:cNvPr>
          <p:cNvSpPr/>
          <p:nvPr/>
        </p:nvSpPr>
        <p:spPr>
          <a:xfrm>
            <a:off x="10172544" y="3980429"/>
            <a:ext cx="1873737" cy="257802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180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Rectangle 8">
            <a:extLst>
              <a:ext uri="{FF2B5EF4-FFF2-40B4-BE49-F238E27FC236}">
                <a16:creationId xmlns:a16="http://schemas.microsoft.com/office/drawing/2014/main" id="{50BF729F-C0ED-D0A3-EF73-30A40EBB02B0}"/>
              </a:ext>
            </a:extLst>
          </p:cNvPr>
          <p:cNvSpPr/>
          <p:nvPr/>
        </p:nvSpPr>
        <p:spPr>
          <a:xfrm>
            <a:off x="7338801" y="5869859"/>
            <a:ext cx="2837584" cy="826172"/>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7D141-EC6D-6198-4B5D-F9918256D891}"/>
              </a:ext>
            </a:extLst>
          </p:cNvPr>
          <p:cNvSpPr/>
          <p:nvPr/>
        </p:nvSpPr>
        <p:spPr>
          <a:xfrm>
            <a:off x="1141413" y="2435765"/>
            <a:ext cx="3651812" cy="440170"/>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ADD7E3-AF2A-AD80-D40C-08CFBBBD5950}"/>
              </a:ext>
            </a:extLst>
          </p:cNvPr>
          <p:cNvSpPr/>
          <p:nvPr/>
        </p:nvSpPr>
        <p:spPr>
          <a:xfrm>
            <a:off x="1141413" y="2875935"/>
            <a:ext cx="3651812" cy="1738304"/>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98FC93-E81F-7D29-115D-142EA1387CB1}"/>
              </a:ext>
            </a:extLst>
          </p:cNvPr>
          <p:cNvSpPr/>
          <p:nvPr/>
        </p:nvSpPr>
        <p:spPr>
          <a:xfrm>
            <a:off x="10172544" y="3980429"/>
            <a:ext cx="1873737" cy="257802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6C331D-D991-3E1E-F9BF-1A1FE27D9020}"/>
              </a:ext>
            </a:extLst>
          </p:cNvPr>
          <p:cNvSpPr/>
          <p:nvPr/>
        </p:nvSpPr>
        <p:spPr>
          <a:xfrm>
            <a:off x="1141413" y="4614239"/>
            <a:ext cx="3651812" cy="842664"/>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38AE4A-381C-6BE4-CC3A-F3FEEDFE2A39}"/>
              </a:ext>
            </a:extLst>
          </p:cNvPr>
          <p:cNvSpPr/>
          <p:nvPr/>
        </p:nvSpPr>
        <p:spPr>
          <a:xfrm>
            <a:off x="7702851" y="572655"/>
            <a:ext cx="2817368" cy="748145"/>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35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Rectangle 8">
            <a:extLst>
              <a:ext uri="{FF2B5EF4-FFF2-40B4-BE49-F238E27FC236}">
                <a16:creationId xmlns:a16="http://schemas.microsoft.com/office/drawing/2014/main" id="{50BF729F-C0ED-D0A3-EF73-30A40EBB02B0}"/>
              </a:ext>
            </a:extLst>
          </p:cNvPr>
          <p:cNvSpPr/>
          <p:nvPr/>
        </p:nvSpPr>
        <p:spPr>
          <a:xfrm>
            <a:off x="7338801" y="5869859"/>
            <a:ext cx="2837584" cy="826172"/>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7D141-EC6D-6198-4B5D-F9918256D891}"/>
              </a:ext>
            </a:extLst>
          </p:cNvPr>
          <p:cNvSpPr/>
          <p:nvPr/>
        </p:nvSpPr>
        <p:spPr>
          <a:xfrm>
            <a:off x="1141413" y="2435765"/>
            <a:ext cx="3651812" cy="440170"/>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ADD7E3-AF2A-AD80-D40C-08CFBBBD5950}"/>
              </a:ext>
            </a:extLst>
          </p:cNvPr>
          <p:cNvSpPr/>
          <p:nvPr/>
        </p:nvSpPr>
        <p:spPr>
          <a:xfrm>
            <a:off x="1141413" y="2875935"/>
            <a:ext cx="3651812" cy="1738304"/>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98FC93-E81F-7D29-115D-142EA1387CB1}"/>
              </a:ext>
            </a:extLst>
          </p:cNvPr>
          <p:cNvSpPr/>
          <p:nvPr/>
        </p:nvSpPr>
        <p:spPr>
          <a:xfrm>
            <a:off x="10172544" y="3980429"/>
            <a:ext cx="1873737" cy="257802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6C331D-D991-3E1E-F9BF-1A1FE27D9020}"/>
              </a:ext>
            </a:extLst>
          </p:cNvPr>
          <p:cNvSpPr/>
          <p:nvPr/>
        </p:nvSpPr>
        <p:spPr>
          <a:xfrm>
            <a:off x="1141413" y="4614239"/>
            <a:ext cx="3651812" cy="842664"/>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38AE4A-381C-6BE4-CC3A-F3FEEDFE2A39}"/>
              </a:ext>
            </a:extLst>
          </p:cNvPr>
          <p:cNvSpPr/>
          <p:nvPr/>
        </p:nvSpPr>
        <p:spPr>
          <a:xfrm>
            <a:off x="7702851" y="572655"/>
            <a:ext cx="2817368" cy="748145"/>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538D4B-2BC0-457D-0790-94CA9A0CF74C}"/>
              </a:ext>
            </a:extLst>
          </p:cNvPr>
          <p:cNvSpPr/>
          <p:nvPr/>
        </p:nvSpPr>
        <p:spPr>
          <a:xfrm>
            <a:off x="1141413" y="5457260"/>
            <a:ext cx="3651812" cy="440170"/>
          </a:xfrm>
          <a:prstGeom prst="rect">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6FFC8479-2A66-1833-0EE2-650CB6DB37DB}"/>
              </a:ext>
            </a:extLst>
          </p:cNvPr>
          <p:cNvSpPr/>
          <p:nvPr/>
        </p:nvSpPr>
        <p:spPr>
          <a:xfrm>
            <a:off x="7666115" y="1314754"/>
            <a:ext cx="2650382" cy="510360"/>
          </a:xfrm>
          <a:prstGeom prst="rect">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78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1. Connectors to Raspberry Pi/Arduino and External Pins</a:t>
            </a:r>
          </a:p>
          <a:p>
            <a:pPr marL="0" indent="0">
              <a:buNone/>
            </a:pPr>
            <a:r>
              <a:rPr lang="en-US" dirty="0">
                <a:solidFill>
                  <a:schemeClr val="bg1"/>
                </a:solidFill>
              </a:rPr>
              <a:t>2. Connectors to the electrode</a:t>
            </a:r>
          </a:p>
          <a:p>
            <a:pPr marL="0" indent="0">
              <a:buNone/>
            </a:pPr>
            <a:r>
              <a:rPr lang="en-US" dirty="0">
                <a:solidFill>
                  <a:schemeClr val="bg1"/>
                </a:solidFill>
              </a:rPr>
              <a:t>3. Banana Connectors to our cathode and anode pulses from the Isolated Analog Power Stimulator and ground connection</a:t>
            </a:r>
          </a:p>
          <a:p>
            <a:pPr marL="0" indent="0">
              <a:buNone/>
            </a:pPr>
            <a:r>
              <a:rPr lang="en-US" dirty="0">
                <a:solidFill>
                  <a:schemeClr val="bg1"/>
                </a:solidFill>
              </a:rPr>
              <a:t>4. Octal Transparent D-Type Latch with 3-State Output</a:t>
            </a:r>
          </a:p>
          <a:p>
            <a:pPr marL="0" indent="0">
              <a:buNone/>
            </a:pPr>
            <a:r>
              <a:rPr lang="en-US" dirty="0">
                <a:solidFill>
                  <a:schemeClr val="bg1"/>
                </a:solidFill>
              </a:rPr>
              <a:t>5. Analog SP3T Switch</a:t>
            </a:r>
          </a:p>
          <a:p>
            <a:pPr marL="0" indent="0">
              <a:buNone/>
            </a:pPr>
            <a:r>
              <a:rPr lang="en-US" dirty="0">
                <a:solidFill>
                  <a:schemeClr val="bg1"/>
                </a:solidFill>
              </a:rPr>
              <a:t>6. Solid State Relays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Rectangle 8">
            <a:extLst>
              <a:ext uri="{FF2B5EF4-FFF2-40B4-BE49-F238E27FC236}">
                <a16:creationId xmlns:a16="http://schemas.microsoft.com/office/drawing/2014/main" id="{50BF729F-C0ED-D0A3-EF73-30A40EBB02B0}"/>
              </a:ext>
            </a:extLst>
          </p:cNvPr>
          <p:cNvSpPr/>
          <p:nvPr/>
        </p:nvSpPr>
        <p:spPr>
          <a:xfrm>
            <a:off x="7338801" y="5869859"/>
            <a:ext cx="2837584" cy="826172"/>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C7D141-EC6D-6198-4B5D-F9918256D891}"/>
              </a:ext>
            </a:extLst>
          </p:cNvPr>
          <p:cNvSpPr/>
          <p:nvPr/>
        </p:nvSpPr>
        <p:spPr>
          <a:xfrm>
            <a:off x="1141413" y="2435765"/>
            <a:ext cx="3651812" cy="440170"/>
          </a:xfrm>
          <a:prstGeom prst="rect">
            <a:avLst/>
          </a:prstGeom>
          <a:solidFill>
            <a:schemeClr val="tx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7E13060-BE90-2116-8F70-A9300C5563E8}"/>
              </a:ext>
            </a:extLst>
          </p:cNvPr>
          <p:cNvSpPr/>
          <p:nvPr/>
        </p:nvSpPr>
        <p:spPr>
          <a:xfrm>
            <a:off x="1141414" y="1639076"/>
            <a:ext cx="3651812" cy="796690"/>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3C2046-BFD6-2BD8-5607-0A87F5A0B1BA}"/>
              </a:ext>
            </a:extLst>
          </p:cNvPr>
          <p:cNvSpPr/>
          <p:nvPr/>
        </p:nvSpPr>
        <p:spPr>
          <a:xfrm>
            <a:off x="7786353" y="161970"/>
            <a:ext cx="2872889" cy="351598"/>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2A90F7-C465-1EC1-8887-3371A0E7D270}"/>
              </a:ext>
            </a:extLst>
          </p:cNvPr>
          <p:cNvSpPr/>
          <p:nvPr/>
        </p:nvSpPr>
        <p:spPr>
          <a:xfrm>
            <a:off x="10659242" y="470314"/>
            <a:ext cx="877186" cy="2873626"/>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ADD7E3-AF2A-AD80-D40C-08CFBBBD5950}"/>
              </a:ext>
            </a:extLst>
          </p:cNvPr>
          <p:cNvSpPr/>
          <p:nvPr/>
        </p:nvSpPr>
        <p:spPr>
          <a:xfrm>
            <a:off x="1141413" y="2875935"/>
            <a:ext cx="3651812" cy="1738304"/>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898FC93-E81F-7D29-115D-142EA1387CB1}"/>
              </a:ext>
            </a:extLst>
          </p:cNvPr>
          <p:cNvSpPr/>
          <p:nvPr/>
        </p:nvSpPr>
        <p:spPr>
          <a:xfrm>
            <a:off x="10172544" y="3980429"/>
            <a:ext cx="1873737" cy="257802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6C331D-D991-3E1E-F9BF-1A1FE27D9020}"/>
              </a:ext>
            </a:extLst>
          </p:cNvPr>
          <p:cNvSpPr/>
          <p:nvPr/>
        </p:nvSpPr>
        <p:spPr>
          <a:xfrm>
            <a:off x="1141413" y="4614239"/>
            <a:ext cx="3651812" cy="842664"/>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38AE4A-381C-6BE4-CC3A-F3FEEDFE2A39}"/>
              </a:ext>
            </a:extLst>
          </p:cNvPr>
          <p:cNvSpPr/>
          <p:nvPr/>
        </p:nvSpPr>
        <p:spPr>
          <a:xfrm>
            <a:off x="7702851" y="572655"/>
            <a:ext cx="2817368" cy="748145"/>
          </a:xfrm>
          <a:prstGeom prst="rect">
            <a:avLst/>
          </a:prstGeom>
          <a:solidFill>
            <a:schemeClr val="accent4">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538D4B-2BC0-457D-0790-94CA9A0CF74C}"/>
              </a:ext>
            </a:extLst>
          </p:cNvPr>
          <p:cNvSpPr/>
          <p:nvPr/>
        </p:nvSpPr>
        <p:spPr>
          <a:xfrm>
            <a:off x="1141413" y="5457260"/>
            <a:ext cx="3651812" cy="440170"/>
          </a:xfrm>
          <a:prstGeom prst="rect">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6" name="Rectangle 15">
            <a:extLst>
              <a:ext uri="{FF2B5EF4-FFF2-40B4-BE49-F238E27FC236}">
                <a16:creationId xmlns:a16="http://schemas.microsoft.com/office/drawing/2014/main" id="{6FFC8479-2A66-1833-0EE2-650CB6DB37DB}"/>
              </a:ext>
            </a:extLst>
          </p:cNvPr>
          <p:cNvSpPr/>
          <p:nvPr/>
        </p:nvSpPr>
        <p:spPr>
          <a:xfrm>
            <a:off x="7666115" y="1314754"/>
            <a:ext cx="2650382" cy="510360"/>
          </a:xfrm>
          <a:prstGeom prst="rect">
            <a:avLst/>
          </a:prstGeom>
          <a:solidFill>
            <a:schemeClr val="accent2">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5C7F7E-E667-6425-A4CE-578160F5BBAC}"/>
              </a:ext>
            </a:extLst>
          </p:cNvPr>
          <p:cNvSpPr/>
          <p:nvPr/>
        </p:nvSpPr>
        <p:spPr>
          <a:xfrm>
            <a:off x="1141413" y="5898201"/>
            <a:ext cx="3651812" cy="440170"/>
          </a:xfrm>
          <a:prstGeom prst="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5C3E0FA3-1D41-AD21-4A5E-9E188821952B}"/>
              </a:ext>
            </a:extLst>
          </p:cNvPr>
          <p:cNvSpPr/>
          <p:nvPr/>
        </p:nvSpPr>
        <p:spPr>
          <a:xfrm>
            <a:off x="7073912" y="2097087"/>
            <a:ext cx="3475228" cy="1883341"/>
          </a:xfrm>
          <a:prstGeom prst="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4EA07F-19B8-E809-CDDA-1BFC9F04A2EF}"/>
              </a:ext>
            </a:extLst>
          </p:cNvPr>
          <p:cNvSpPr/>
          <p:nvPr/>
        </p:nvSpPr>
        <p:spPr>
          <a:xfrm>
            <a:off x="7891856" y="3982332"/>
            <a:ext cx="1748855" cy="1187980"/>
          </a:xfrm>
          <a:prstGeom prst="rect">
            <a:avLst/>
          </a:prstGeom>
          <a:solidFill>
            <a:srgbClr val="00B0F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112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BENEFITS:</a:t>
            </a:r>
          </a:p>
          <a:p>
            <a:pPr>
              <a:buFontTx/>
              <a:buChar char="-"/>
            </a:pPr>
            <a:r>
              <a:rPr lang="en-US" dirty="0">
                <a:solidFill>
                  <a:schemeClr val="bg1"/>
                </a:solidFill>
              </a:rPr>
              <a:t>Allows for modularity</a:t>
            </a:r>
          </a:p>
          <a:p>
            <a:pPr>
              <a:buFontTx/>
              <a:buChar char="-"/>
            </a:pPr>
            <a:r>
              <a:rPr lang="en-US" dirty="0">
                <a:solidFill>
                  <a:schemeClr val="bg1"/>
                </a:solidFill>
              </a:rPr>
              <a:t>Can be used in conjunction with any stimulator</a:t>
            </a:r>
          </a:p>
          <a:p>
            <a:pPr>
              <a:buFontTx/>
              <a:buChar char="-"/>
            </a:pPr>
            <a:r>
              <a:rPr lang="en-US" dirty="0">
                <a:solidFill>
                  <a:schemeClr val="bg1"/>
                </a:solidFill>
              </a:rPr>
              <a:t>Universal Box headers can be soldered to any connector to e-stim</a:t>
            </a:r>
          </a:p>
          <a:p>
            <a:pPr>
              <a:buFontTx/>
              <a:buChar char="-"/>
            </a:pPr>
            <a:r>
              <a:rPr lang="en-US" dirty="0">
                <a:solidFill>
                  <a:schemeClr val="bg1"/>
                </a:solidFill>
              </a:rPr>
              <a:t>Easily Scalable</a:t>
            </a:r>
          </a:p>
          <a:p>
            <a:pPr>
              <a:buFontTx/>
              <a:buChar char="-"/>
            </a:pPr>
            <a:r>
              <a:rPr lang="en-US" dirty="0">
                <a:solidFill>
                  <a:schemeClr val="bg1"/>
                </a:solidFill>
              </a:rPr>
              <a:t>Multiple Grounding Sites</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3"/>
          <a:srcRect l="28819" t="-1" r="27543" b="-1"/>
          <a:stretch/>
        </p:blipFill>
        <p:spPr>
          <a:xfrm>
            <a:off x="6797040" y="-3517"/>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414812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solidFill>
                  <a:schemeClr val="bg1"/>
                </a:solidFill>
              </a:rPr>
              <a:t>The BRAINS BOARD</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15568" y="1625600"/>
            <a:ext cx="3794760" cy="4932855"/>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bg1"/>
                </a:solidFill>
              </a:rPr>
              <a:t>Multiple Signal Ground Pins to reduce board noise</a:t>
            </a:r>
          </a:p>
          <a:p>
            <a:r>
              <a:rPr lang="en-US" dirty="0">
                <a:solidFill>
                  <a:schemeClr val="bg1"/>
                </a:solidFill>
              </a:rPr>
              <a:t>Solid State Relays also reduce Board Noise</a:t>
            </a:r>
          </a:p>
          <a:p>
            <a:r>
              <a:rPr lang="en-US" dirty="0">
                <a:solidFill>
                  <a:schemeClr val="bg1"/>
                </a:solidFill>
              </a:rPr>
              <a:t>Relatively Inexpensive</a:t>
            </a:r>
          </a:p>
        </p:txBody>
      </p:sp>
      <p:pic>
        <p:nvPicPr>
          <p:cNvPr id="8" name="Picture 7" descr="A close up of a circuit board&#10;&#10;Description automatically generated">
            <a:extLst>
              <a:ext uri="{FF2B5EF4-FFF2-40B4-BE49-F238E27FC236}">
                <a16:creationId xmlns:a16="http://schemas.microsoft.com/office/drawing/2014/main" id="{860DC9FF-00FC-18D5-BC20-205D55CEDBEA}"/>
              </a:ext>
            </a:extLst>
          </p:cNvPr>
          <p:cNvPicPr>
            <a:picLocks noChangeAspect="1"/>
          </p:cNvPicPr>
          <p:nvPr/>
        </p:nvPicPr>
        <p:blipFill rotWithShape="1">
          <a:blip r:embed="rId3"/>
          <a:srcRect l="28819" t="-1" r="27543" b="-1"/>
          <a:stretch/>
        </p:blipFill>
        <p:spPr>
          <a:xfrm>
            <a:off x="6797040" y="-3517"/>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2" name="Rectangle 11">
            <a:extLst>
              <a:ext uri="{FF2B5EF4-FFF2-40B4-BE49-F238E27FC236}">
                <a16:creationId xmlns:a16="http://schemas.microsoft.com/office/drawing/2014/main" id="{113C2046-BFD6-2BD8-5607-0A87F5A0B1BA}"/>
              </a:ext>
            </a:extLst>
          </p:cNvPr>
          <p:cNvSpPr/>
          <p:nvPr/>
        </p:nvSpPr>
        <p:spPr>
          <a:xfrm>
            <a:off x="7368713" y="6100025"/>
            <a:ext cx="2635389" cy="254272"/>
          </a:xfrm>
          <a:prstGeom prst="rect">
            <a:avLst/>
          </a:prstGeom>
          <a:solidFill>
            <a:schemeClr val="accent1">
              <a:lumMod val="60000"/>
              <a:lumOff val="40000"/>
              <a:alpha val="700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7F9F088-60ED-64DE-F931-D296D06F9D23}"/>
              </a:ext>
            </a:extLst>
          </p:cNvPr>
          <p:cNvSpPr/>
          <p:nvPr/>
        </p:nvSpPr>
        <p:spPr>
          <a:xfrm>
            <a:off x="10121029" y="5459189"/>
            <a:ext cx="2004055" cy="795461"/>
          </a:xfrm>
          <a:prstGeom prst="rect">
            <a:avLst/>
          </a:prstGeom>
          <a:solidFill>
            <a:schemeClr val="accent1">
              <a:lumMod val="60000"/>
              <a:lumOff val="40000"/>
              <a:alpha val="700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240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CA68-4744-7385-173D-8D5840DE465F}"/>
              </a:ext>
            </a:extLst>
          </p:cNvPr>
          <p:cNvSpPr>
            <a:spLocks noGrp="1"/>
          </p:cNvSpPr>
          <p:nvPr>
            <p:ph type="title"/>
          </p:nvPr>
        </p:nvSpPr>
        <p:spPr>
          <a:xfrm>
            <a:off x="1141412" y="618518"/>
            <a:ext cx="5894387" cy="1478570"/>
          </a:xfrm>
        </p:spPr>
        <p:txBody>
          <a:bodyPr anchor="b">
            <a:normAutofit/>
          </a:bodyPr>
          <a:lstStyle/>
          <a:p>
            <a:r>
              <a:rPr lang="en-US"/>
              <a:t>Brains Board</a:t>
            </a:r>
            <a:endParaRPr lang="en-US" b="1" dirty="0"/>
          </a:p>
        </p:txBody>
      </p:sp>
      <p:sp>
        <p:nvSpPr>
          <p:cNvPr id="3" name="Content Placeholder 2">
            <a:extLst>
              <a:ext uri="{FF2B5EF4-FFF2-40B4-BE49-F238E27FC236}">
                <a16:creationId xmlns:a16="http://schemas.microsoft.com/office/drawing/2014/main" id="{D173B09F-EE5F-0091-6C18-239A4F74E9B6}"/>
              </a:ext>
            </a:extLst>
          </p:cNvPr>
          <p:cNvSpPr>
            <a:spLocks noGrp="1"/>
          </p:cNvSpPr>
          <p:nvPr>
            <p:ph idx="1"/>
          </p:nvPr>
        </p:nvSpPr>
        <p:spPr>
          <a:xfrm>
            <a:off x="1141412" y="2249487"/>
            <a:ext cx="4954588" cy="3541714"/>
          </a:xfrm>
        </p:spPr>
        <p:txBody>
          <a:bodyPr>
            <a:normAutofit/>
          </a:bodyPr>
          <a:lstStyle/>
          <a:p>
            <a:pPr marL="0" indent="0">
              <a:buNone/>
            </a:pPr>
            <a:r>
              <a:rPr lang="en-US" dirty="0"/>
              <a:t>This board covers all these concerns and does everything we ask.</a:t>
            </a:r>
          </a:p>
        </p:txBody>
      </p:sp>
      <p:pic>
        <p:nvPicPr>
          <p:cNvPr id="8" name="Picture 7" descr="A close up of a circuit board&#10;&#10;Description automatically generated">
            <a:extLst>
              <a:ext uri="{FF2B5EF4-FFF2-40B4-BE49-F238E27FC236}">
                <a16:creationId xmlns:a16="http://schemas.microsoft.com/office/drawing/2014/main" id="{921EE69F-5FC1-9000-E847-A2540EA8A981}"/>
              </a:ext>
            </a:extLst>
          </p:cNvPr>
          <p:cNvPicPr>
            <a:picLocks noChangeAspect="1"/>
          </p:cNvPicPr>
          <p:nvPr/>
        </p:nvPicPr>
        <p:blipFill rotWithShape="1">
          <a:blip r:embed="rId2"/>
          <a:srcRect l="28819" t="-1" r="27543" b="-1"/>
          <a:stretch/>
        </p:blipFill>
        <p:spPr>
          <a:xfrm>
            <a:off x="6780225" y="0"/>
            <a:ext cx="5394960" cy="6861517"/>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80195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7723E6-933E-2728-9C59-AA1CE0F0A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67D63-5F48-132B-B999-9C00E4452592}"/>
              </a:ext>
            </a:extLst>
          </p:cNvPr>
          <p:cNvSpPr>
            <a:spLocks noGrp="1"/>
          </p:cNvSpPr>
          <p:nvPr>
            <p:ph type="title"/>
          </p:nvPr>
        </p:nvSpPr>
        <p:spPr/>
        <p:txBody>
          <a:bodyPr/>
          <a:lstStyle/>
          <a:p>
            <a:r>
              <a:rPr lang="en-US" dirty="0"/>
              <a:t>QUESTION 3: ADDITIONAL QUESTIONS</a:t>
            </a:r>
          </a:p>
        </p:txBody>
      </p:sp>
      <p:sp>
        <p:nvSpPr>
          <p:cNvPr id="5" name="Content Placeholder 4">
            <a:extLst>
              <a:ext uri="{FF2B5EF4-FFF2-40B4-BE49-F238E27FC236}">
                <a16:creationId xmlns:a16="http://schemas.microsoft.com/office/drawing/2014/main" id="{14847C61-B9A7-F393-B6EE-544487209C3B}"/>
              </a:ext>
            </a:extLst>
          </p:cNvPr>
          <p:cNvSpPr>
            <a:spLocks noGrp="1"/>
          </p:cNvSpPr>
          <p:nvPr>
            <p:ph idx="1"/>
          </p:nvPr>
        </p:nvSpPr>
        <p:spPr>
          <a:xfrm>
            <a:off x="1141412" y="2249487"/>
            <a:ext cx="9905999" cy="3989995"/>
          </a:xfrm>
        </p:spPr>
        <p:txBody>
          <a:bodyPr>
            <a:normAutofit/>
          </a:bodyPr>
          <a:lstStyle/>
          <a:p>
            <a:r>
              <a:rPr lang="en-US" dirty="0"/>
              <a:t>How do we switch a channel to a signal and leave in in that state until we want to change it?</a:t>
            </a:r>
          </a:p>
          <a:p>
            <a:pPr lvl="1"/>
            <a:r>
              <a:rPr lang="en-US" dirty="0"/>
              <a:t>We want the logic of S1 and S2 to be “latched” into place when we set it until we want to change it</a:t>
            </a:r>
          </a:p>
          <a:p>
            <a:r>
              <a:rPr lang="en-US" dirty="0"/>
              <a:t>How do we use as few pins on our board as possible?</a:t>
            </a:r>
          </a:p>
          <a:p>
            <a:pPr lvl="1"/>
            <a:r>
              <a:rPr lang="en-US" dirty="0"/>
              <a:t>The answer is called “signal multiplexing”</a:t>
            </a:r>
          </a:p>
          <a:p>
            <a:endParaRPr lang="en-US" dirty="0"/>
          </a:p>
        </p:txBody>
      </p:sp>
    </p:spTree>
    <p:extLst>
      <p:ext uri="{BB962C8B-B14F-4D97-AF65-F5344CB8AC3E}">
        <p14:creationId xmlns:p14="http://schemas.microsoft.com/office/powerpoint/2010/main" val="4215266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7723E6-933E-2728-9C59-AA1CE0F0A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67D63-5F48-132B-B999-9C00E4452592}"/>
              </a:ext>
            </a:extLst>
          </p:cNvPr>
          <p:cNvSpPr>
            <a:spLocks noGrp="1"/>
          </p:cNvSpPr>
          <p:nvPr>
            <p:ph type="title"/>
          </p:nvPr>
        </p:nvSpPr>
        <p:spPr/>
        <p:txBody>
          <a:bodyPr/>
          <a:lstStyle/>
          <a:p>
            <a:r>
              <a:rPr lang="en-US" dirty="0"/>
              <a:t>QUESTION 3: ADDITIONAL QUESTIONS</a:t>
            </a:r>
          </a:p>
        </p:txBody>
      </p:sp>
      <p:sp>
        <p:nvSpPr>
          <p:cNvPr id="5" name="Content Placeholder 4">
            <a:extLst>
              <a:ext uri="{FF2B5EF4-FFF2-40B4-BE49-F238E27FC236}">
                <a16:creationId xmlns:a16="http://schemas.microsoft.com/office/drawing/2014/main" id="{14847C61-B9A7-F393-B6EE-544487209C3B}"/>
              </a:ext>
            </a:extLst>
          </p:cNvPr>
          <p:cNvSpPr>
            <a:spLocks noGrp="1"/>
          </p:cNvSpPr>
          <p:nvPr>
            <p:ph idx="1"/>
          </p:nvPr>
        </p:nvSpPr>
        <p:spPr>
          <a:xfrm>
            <a:off x="1141412" y="2249487"/>
            <a:ext cx="9905999" cy="3989995"/>
          </a:xfrm>
        </p:spPr>
        <p:txBody>
          <a:bodyPr>
            <a:normAutofit/>
          </a:bodyPr>
          <a:lstStyle/>
          <a:p>
            <a:r>
              <a:rPr lang="en-US" dirty="0"/>
              <a:t>How do we switch a channel to a signal and leave in in that state until we want to change it?</a:t>
            </a:r>
          </a:p>
          <a:p>
            <a:pPr lvl="1"/>
            <a:r>
              <a:rPr lang="en-US" dirty="0"/>
              <a:t>We want the logic of S1 and S2 to be “latched” into place when we set it until we want to change it</a:t>
            </a:r>
          </a:p>
          <a:p>
            <a:r>
              <a:rPr lang="en-US" dirty="0"/>
              <a:t>How do we use as few pins on our board as possible?</a:t>
            </a:r>
          </a:p>
          <a:p>
            <a:pPr lvl="1"/>
            <a:r>
              <a:rPr lang="en-US" dirty="0"/>
              <a:t>The answer is called “signal multiplexing”</a:t>
            </a:r>
          </a:p>
          <a:p>
            <a:endParaRPr lang="en-US" dirty="0"/>
          </a:p>
        </p:txBody>
      </p:sp>
    </p:spTree>
    <p:extLst>
      <p:ext uri="{BB962C8B-B14F-4D97-AF65-F5344CB8AC3E}">
        <p14:creationId xmlns:p14="http://schemas.microsoft.com/office/powerpoint/2010/main" val="72680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940F-63BD-956F-6257-538447DFF666}"/>
              </a:ext>
            </a:extLst>
          </p:cNvPr>
          <p:cNvSpPr>
            <a:spLocks noGrp="1"/>
          </p:cNvSpPr>
          <p:nvPr>
            <p:ph type="title"/>
          </p:nvPr>
        </p:nvSpPr>
        <p:spPr/>
        <p:txBody>
          <a:bodyPr/>
          <a:lstStyle/>
          <a:p>
            <a:r>
              <a:rPr lang="en-US" dirty="0">
                <a:solidFill>
                  <a:schemeClr val="bg1"/>
                </a:solidFill>
              </a:rPr>
              <a:t>Background: Basic Biophysics</a:t>
            </a:r>
          </a:p>
        </p:txBody>
      </p:sp>
      <p:pic>
        <p:nvPicPr>
          <p:cNvPr id="21" name="Content Placeholder 20" descr="A diagram of a brain&#10;&#10;Description automatically generated">
            <a:extLst>
              <a:ext uri="{FF2B5EF4-FFF2-40B4-BE49-F238E27FC236}">
                <a16:creationId xmlns:a16="http://schemas.microsoft.com/office/drawing/2014/main" id="{273C7C17-AE41-8424-3EF4-C6530A8D6B8B}"/>
              </a:ext>
            </a:extLst>
          </p:cNvPr>
          <p:cNvPicPr>
            <a:picLocks noGrp="1" noChangeAspect="1"/>
          </p:cNvPicPr>
          <p:nvPr>
            <p:ph idx="1"/>
          </p:nvPr>
        </p:nvPicPr>
        <p:blipFill>
          <a:blip r:embed="rId3"/>
          <a:stretch>
            <a:fillRect/>
          </a:stretch>
        </p:blipFill>
        <p:spPr>
          <a:xfrm>
            <a:off x="4241841" y="1874301"/>
            <a:ext cx="6805570" cy="4484843"/>
          </a:xfrm>
        </p:spPr>
      </p:pic>
      <p:sp>
        <p:nvSpPr>
          <p:cNvPr id="23" name="TextBox 22">
            <a:extLst>
              <a:ext uri="{FF2B5EF4-FFF2-40B4-BE49-F238E27FC236}">
                <a16:creationId xmlns:a16="http://schemas.microsoft.com/office/drawing/2014/main" id="{9243E06F-389A-AEA4-6740-8E3884B4E56C}"/>
              </a:ext>
            </a:extLst>
          </p:cNvPr>
          <p:cNvSpPr txBox="1"/>
          <p:nvPr/>
        </p:nvSpPr>
        <p:spPr>
          <a:xfrm>
            <a:off x="1141413" y="1742496"/>
            <a:ext cx="2912625" cy="3970318"/>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Perform experiments in the mouse visual cortex</a:t>
            </a:r>
          </a:p>
          <a:p>
            <a:pPr marL="285750" indent="-285750">
              <a:buFont typeface="Arial" panose="020B0604020202020204" pitchFamily="34" charset="0"/>
              <a:buChar char="•"/>
            </a:pPr>
            <a:r>
              <a:rPr lang="en-US" dirty="0">
                <a:solidFill>
                  <a:schemeClr val="bg1"/>
                </a:solidFill>
              </a:rPr>
              <a:t>Single Channel Stimulation </a:t>
            </a:r>
          </a:p>
          <a:p>
            <a:pPr marL="742950" lvl="1" indent="-285750">
              <a:buFont typeface="Arial" panose="020B0604020202020204" pitchFamily="34" charset="0"/>
              <a:buChar char="•"/>
            </a:pPr>
            <a:r>
              <a:rPr lang="en-US" dirty="0">
                <a:solidFill>
                  <a:schemeClr val="bg1"/>
                </a:solidFill>
              </a:rPr>
              <a:t>1 </a:t>
            </a:r>
            <a:r>
              <a:rPr lang="en-US" b="1" dirty="0">
                <a:solidFill>
                  <a:schemeClr val="bg1"/>
                </a:solidFill>
              </a:rPr>
              <a:t>Cathode</a:t>
            </a:r>
            <a:r>
              <a:rPr lang="en-US" dirty="0">
                <a:solidFill>
                  <a:schemeClr val="bg1"/>
                </a:solidFill>
              </a:rPr>
              <a:t> 1 </a:t>
            </a:r>
            <a:r>
              <a:rPr lang="en-US" b="1" dirty="0">
                <a:solidFill>
                  <a:schemeClr val="bg1"/>
                </a:solidFill>
              </a:rPr>
              <a:t>Anode</a:t>
            </a:r>
          </a:p>
          <a:p>
            <a:pPr marL="285750" indent="-285750">
              <a:buFont typeface="Arial" panose="020B0604020202020204" pitchFamily="34" charset="0"/>
              <a:buChar char="•"/>
            </a:pPr>
            <a:r>
              <a:rPr lang="en-US" dirty="0">
                <a:solidFill>
                  <a:schemeClr val="bg1"/>
                </a:solidFill>
              </a:rPr>
              <a:t>Variable waveforms, amplitudes, and pulse widths</a:t>
            </a:r>
          </a:p>
          <a:p>
            <a:pPr marL="285750" indent="-285750">
              <a:buFont typeface="Arial" panose="020B0604020202020204" pitchFamily="34" charset="0"/>
              <a:buChar char="•"/>
            </a:pPr>
            <a:r>
              <a:rPr lang="en-US" b="1" dirty="0">
                <a:solidFill>
                  <a:schemeClr val="bg1"/>
                </a:solidFill>
              </a:rPr>
              <a:t>Issues:</a:t>
            </a:r>
          </a:p>
          <a:p>
            <a:pPr marL="742950" lvl="1" indent="-285750">
              <a:buFont typeface="Arial" panose="020B0604020202020204" pitchFamily="34" charset="0"/>
              <a:buChar char="•"/>
            </a:pPr>
            <a:r>
              <a:rPr lang="en-US" dirty="0">
                <a:solidFill>
                  <a:schemeClr val="bg1"/>
                </a:solidFill>
              </a:rPr>
              <a:t>Inefficient Channel Switching</a:t>
            </a:r>
          </a:p>
          <a:p>
            <a:pPr marL="742950" lvl="1" indent="-285750">
              <a:buFont typeface="Arial" panose="020B0604020202020204" pitchFamily="34" charset="0"/>
              <a:buChar char="•"/>
            </a:pPr>
            <a:r>
              <a:rPr lang="en-US" dirty="0">
                <a:solidFill>
                  <a:schemeClr val="bg1"/>
                </a:solidFill>
              </a:rPr>
              <a:t>Physical Manipulation required</a:t>
            </a:r>
          </a:p>
          <a:p>
            <a:pPr marL="742950" lvl="1" indent="-285750">
              <a:buFont typeface="Arial" panose="020B0604020202020204" pitchFamily="34" charset="0"/>
              <a:buChar char="•"/>
            </a:pPr>
            <a:r>
              <a:rPr lang="en-US" dirty="0">
                <a:solidFill>
                  <a:schemeClr val="bg1"/>
                </a:solidFill>
              </a:rPr>
              <a:t>Varied multichannel stimulation is difficult</a:t>
            </a:r>
          </a:p>
        </p:txBody>
      </p:sp>
      <p:sp>
        <p:nvSpPr>
          <p:cNvPr id="24" name="TextBox 23">
            <a:extLst>
              <a:ext uri="{FF2B5EF4-FFF2-40B4-BE49-F238E27FC236}">
                <a16:creationId xmlns:a16="http://schemas.microsoft.com/office/drawing/2014/main" id="{2DAE31EF-8EAC-F85A-B362-B0C66B030803}"/>
              </a:ext>
            </a:extLst>
          </p:cNvPr>
          <p:cNvSpPr txBox="1"/>
          <p:nvPr/>
        </p:nvSpPr>
        <p:spPr>
          <a:xfrm>
            <a:off x="6563161" y="6359144"/>
            <a:ext cx="4484250" cy="369332"/>
          </a:xfrm>
          <a:prstGeom prst="rect">
            <a:avLst/>
          </a:prstGeom>
          <a:noFill/>
        </p:spPr>
        <p:txBody>
          <a:bodyPr wrap="square">
            <a:spAutoFit/>
          </a:bodyPr>
          <a:lstStyle/>
          <a:p>
            <a:r>
              <a:rPr lang="en-US" dirty="0">
                <a:solidFill>
                  <a:schemeClr val="bg1"/>
                </a:solidFill>
              </a:rPr>
              <a:t>Adapted from Jordan Hickman – Denman Lab</a:t>
            </a:r>
          </a:p>
        </p:txBody>
      </p:sp>
    </p:spTree>
    <p:extLst>
      <p:ext uri="{BB962C8B-B14F-4D97-AF65-F5344CB8AC3E}">
        <p14:creationId xmlns:p14="http://schemas.microsoft.com/office/powerpoint/2010/main" val="923684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t>OTHER SOLUTIONS - UTAH Electrode Array with </a:t>
            </a:r>
            <a:r>
              <a:rPr lang="en-US" dirty="0" err="1"/>
              <a:t>CereStim</a:t>
            </a:r>
            <a:r>
              <a:rPr lang="en-US" dirty="0"/>
              <a:t>™ R96</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41413" y="2097088"/>
            <a:ext cx="4536883" cy="4411658"/>
          </a:xfrm>
          <a:prstGeom prst="rect">
            <a:avLst/>
          </a:prstGeom>
        </p:spPr>
        <p:txBody>
          <a:bodyPr>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err="1"/>
              <a:t>CereStim</a:t>
            </a:r>
            <a:r>
              <a:rPr lang="en-US" dirty="0"/>
              <a:t>™ R96 96 channel microstimulator used</a:t>
            </a:r>
          </a:p>
          <a:p>
            <a:pPr marL="0" indent="0">
              <a:buNone/>
            </a:pPr>
            <a:r>
              <a:rPr lang="en-US" dirty="0"/>
              <a:t>Why not this:</a:t>
            </a:r>
          </a:p>
          <a:p>
            <a:pPr>
              <a:buFontTx/>
              <a:buChar char="-"/>
            </a:pPr>
            <a:r>
              <a:rPr lang="en-US" dirty="0"/>
              <a:t>Designed for humans, not for animal testing</a:t>
            </a:r>
          </a:p>
          <a:p>
            <a:pPr>
              <a:buFontTx/>
              <a:buChar char="-"/>
            </a:pPr>
            <a:r>
              <a:rPr lang="en-US" dirty="0"/>
              <a:t>Required to use Blackrock Microsystems stimulation GUI</a:t>
            </a:r>
          </a:p>
          <a:p>
            <a:pPr>
              <a:buFontTx/>
              <a:buChar char="-"/>
            </a:pPr>
            <a:r>
              <a:rPr lang="en-US" dirty="0"/>
              <a:t>Cannot quickly change depth of stimulation?</a:t>
            </a:r>
          </a:p>
          <a:p>
            <a:pPr>
              <a:buFontTx/>
              <a:buChar char="-"/>
            </a:pPr>
            <a:r>
              <a:rPr lang="en-US" dirty="0"/>
              <a:t>Expensive</a:t>
            </a:r>
          </a:p>
          <a:p>
            <a:pPr marL="0" indent="0">
              <a:buNone/>
            </a:pPr>
            <a:r>
              <a:rPr lang="en-US" dirty="0"/>
              <a:t>	</a:t>
            </a:r>
          </a:p>
        </p:txBody>
      </p:sp>
      <p:pic>
        <p:nvPicPr>
          <p:cNvPr id="10" name="Picture 9" descr="A square metal plate with many spikes&#10;&#10;Description automatically generated with medium confidence">
            <a:extLst>
              <a:ext uri="{FF2B5EF4-FFF2-40B4-BE49-F238E27FC236}">
                <a16:creationId xmlns:a16="http://schemas.microsoft.com/office/drawing/2014/main" id="{64B6DBAA-AD73-7035-ECD5-BD80B9062906}"/>
              </a:ext>
            </a:extLst>
          </p:cNvPr>
          <p:cNvPicPr>
            <a:picLocks noChangeAspect="1"/>
          </p:cNvPicPr>
          <p:nvPr/>
        </p:nvPicPr>
        <p:blipFill rotWithShape="1">
          <a:blip r:embed="rId2"/>
          <a:srcRect b="21901"/>
          <a:stretch/>
        </p:blipFill>
        <p:spPr>
          <a:xfrm>
            <a:off x="6949575" y="1487574"/>
            <a:ext cx="2487572" cy="1609719"/>
          </a:xfrm>
          <a:prstGeom prst="rect">
            <a:avLst/>
          </a:prstGeom>
        </p:spPr>
      </p:pic>
      <p:pic>
        <p:nvPicPr>
          <p:cNvPr id="13" name="Picture 12" descr="Close-up of a human body&#10;&#10;Description automatically generated">
            <a:extLst>
              <a:ext uri="{FF2B5EF4-FFF2-40B4-BE49-F238E27FC236}">
                <a16:creationId xmlns:a16="http://schemas.microsoft.com/office/drawing/2014/main" id="{45BC2EEB-89FE-A6C1-453D-CB96CDEFB33E}"/>
              </a:ext>
            </a:extLst>
          </p:cNvPr>
          <p:cNvPicPr>
            <a:picLocks noChangeAspect="1"/>
          </p:cNvPicPr>
          <p:nvPr/>
        </p:nvPicPr>
        <p:blipFill>
          <a:blip r:embed="rId3"/>
          <a:stretch>
            <a:fillRect/>
          </a:stretch>
        </p:blipFill>
        <p:spPr>
          <a:xfrm>
            <a:off x="7144043" y="3331932"/>
            <a:ext cx="2034680" cy="1835201"/>
          </a:xfrm>
          <a:prstGeom prst="rect">
            <a:avLst/>
          </a:prstGeom>
        </p:spPr>
      </p:pic>
      <p:pic>
        <p:nvPicPr>
          <p:cNvPr id="15" name="Picture 14" descr="A close-up of a device&#10;&#10;Description automatically generated">
            <a:extLst>
              <a:ext uri="{FF2B5EF4-FFF2-40B4-BE49-F238E27FC236}">
                <a16:creationId xmlns:a16="http://schemas.microsoft.com/office/drawing/2014/main" id="{8C0ADDB9-FCBE-2C13-2905-A4735525253F}"/>
              </a:ext>
            </a:extLst>
          </p:cNvPr>
          <p:cNvPicPr>
            <a:picLocks noChangeAspect="1"/>
          </p:cNvPicPr>
          <p:nvPr/>
        </p:nvPicPr>
        <p:blipFill>
          <a:blip r:embed="rId4"/>
          <a:stretch>
            <a:fillRect/>
          </a:stretch>
        </p:blipFill>
        <p:spPr>
          <a:xfrm>
            <a:off x="6513706" y="5069868"/>
            <a:ext cx="3359311" cy="1750801"/>
          </a:xfrm>
          <a:prstGeom prst="rect">
            <a:avLst/>
          </a:prstGeom>
        </p:spPr>
      </p:pic>
    </p:spTree>
    <p:extLst>
      <p:ext uri="{BB962C8B-B14F-4D97-AF65-F5344CB8AC3E}">
        <p14:creationId xmlns:p14="http://schemas.microsoft.com/office/powerpoint/2010/main" val="14695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t>OTHER SOLUTIONS - UTAH Electrode Array with </a:t>
            </a:r>
            <a:r>
              <a:rPr lang="en-US" dirty="0" err="1"/>
              <a:t>CereStim</a:t>
            </a:r>
            <a:r>
              <a:rPr lang="en-US" dirty="0"/>
              <a:t>™ R96</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41413" y="2097088"/>
            <a:ext cx="4536883" cy="4411658"/>
          </a:xfrm>
          <a:prstGeom prst="rect">
            <a:avLst/>
          </a:prstGeom>
        </p:spPr>
        <p:txBody>
          <a:bodyPr>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err="1"/>
              <a:t>CereStim</a:t>
            </a:r>
            <a:r>
              <a:rPr lang="en-US" dirty="0"/>
              <a:t>™ R96 96 channel microstimulator used</a:t>
            </a:r>
          </a:p>
          <a:p>
            <a:pPr marL="0" indent="0">
              <a:buNone/>
            </a:pPr>
            <a:r>
              <a:rPr lang="en-US" dirty="0"/>
              <a:t>Why not this:</a:t>
            </a:r>
          </a:p>
          <a:p>
            <a:pPr>
              <a:buFontTx/>
              <a:buChar char="-"/>
            </a:pPr>
            <a:r>
              <a:rPr lang="en-US" dirty="0"/>
              <a:t>Designed for humans, not for animal testing</a:t>
            </a:r>
          </a:p>
          <a:p>
            <a:pPr>
              <a:buFontTx/>
              <a:buChar char="-"/>
            </a:pPr>
            <a:r>
              <a:rPr lang="en-US" dirty="0"/>
              <a:t>Required to use Blackrock Microsystems stimulation GUI</a:t>
            </a:r>
          </a:p>
          <a:p>
            <a:pPr>
              <a:buFontTx/>
              <a:buChar char="-"/>
            </a:pPr>
            <a:r>
              <a:rPr lang="en-US" dirty="0"/>
              <a:t>Cannot quickly change depth of stimulation?</a:t>
            </a:r>
          </a:p>
          <a:p>
            <a:pPr>
              <a:buFontTx/>
              <a:buChar char="-"/>
            </a:pPr>
            <a:r>
              <a:rPr lang="en-US" dirty="0"/>
              <a:t>Expensive</a:t>
            </a:r>
          </a:p>
          <a:p>
            <a:pPr marL="0" indent="0">
              <a:buNone/>
            </a:pPr>
            <a:r>
              <a:rPr lang="en-US" dirty="0"/>
              <a:t>	</a:t>
            </a:r>
          </a:p>
        </p:txBody>
      </p:sp>
      <p:sp>
        <p:nvSpPr>
          <p:cNvPr id="3" name="TextBox 2">
            <a:extLst>
              <a:ext uri="{FF2B5EF4-FFF2-40B4-BE49-F238E27FC236}">
                <a16:creationId xmlns:a16="http://schemas.microsoft.com/office/drawing/2014/main" id="{60F259D3-AA19-2816-A7AB-75B2D322612D}"/>
              </a:ext>
            </a:extLst>
          </p:cNvPr>
          <p:cNvSpPr txBox="1"/>
          <p:nvPr/>
        </p:nvSpPr>
        <p:spPr>
          <a:xfrm>
            <a:off x="6539086" y="1323594"/>
            <a:ext cx="5232367" cy="5078313"/>
          </a:xfrm>
          <a:prstGeom prst="rect">
            <a:avLst/>
          </a:prstGeom>
          <a:noFill/>
        </p:spPr>
        <p:txBody>
          <a:bodyPr wrap="square" rtlCol="0">
            <a:spAutoFit/>
          </a:bodyPr>
          <a:lstStyle/>
          <a:p>
            <a:r>
              <a:rPr lang="en-US" sz="2400" dirty="0">
                <a:solidFill>
                  <a:schemeClr val="bg1"/>
                </a:solidFill>
              </a:rPr>
              <a:t>Serial Program Cheat Sheet</a:t>
            </a:r>
          </a:p>
          <a:p>
            <a:pPr marL="342900" indent="-342900">
              <a:buFont typeface="Arial" panose="020B0604020202020204" pitchFamily="34" charset="0"/>
              <a:buChar char="•"/>
            </a:pPr>
            <a:r>
              <a:rPr lang="en-US" sz="2000" dirty="0">
                <a:solidFill>
                  <a:schemeClr val="bg1"/>
                </a:solidFill>
              </a:rPr>
              <a:t>‘[’ -&gt; Begins Reading Channel Data</a:t>
            </a:r>
          </a:p>
          <a:p>
            <a:pPr marL="342900" indent="-342900">
              <a:buFont typeface="Arial" panose="020B0604020202020204" pitchFamily="34" charset="0"/>
              <a:buChar char="•"/>
            </a:pPr>
            <a:r>
              <a:rPr lang="en-US" sz="2000" dirty="0">
                <a:solidFill>
                  <a:schemeClr val="bg1"/>
                </a:solidFill>
              </a:rPr>
              <a:t>‘{X1}’ -&gt;Hexadecimal number</a:t>
            </a:r>
          </a:p>
          <a:p>
            <a:pPr marL="800100" lvl="1" indent="-342900">
              <a:buFont typeface="Arial" panose="020B0604020202020204" pitchFamily="34" charset="0"/>
              <a:buChar char="•"/>
            </a:pPr>
            <a:r>
              <a:rPr lang="en-US" sz="1600" dirty="0">
                <a:solidFill>
                  <a:schemeClr val="bg1"/>
                </a:solidFill>
              </a:rPr>
              <a:t>Ch 0 – 9 is X1=1||2…||9</a:t>
            </a:r>
          </a:p>
          <a:p>
            <a:pPr marL="800100" lvl="1" indent="-342900">
              <a:buFont typeface="Arial" panose="020B0604020202020204" pitchFamily="34" charset="0"/>
              <a:buChar char="•"/>
            </a:pPr>
            <a:r>
              <a:rPr lang="en-US" sz="1600" dirty="0">
                <a:solidFill>
                  <a:schemeClr val="bg1"/>
                </a:solidFill>
              </a:rPr>
              <a:t>Ch 10-16 is X1=A||B…||F</a:t>
            </a:r>
          </a:p>
          <a:p>
            <a:pPr marL="342900" indent="-342900">
              <a:buFont typeface="Arial" panose="020B0604020202020204" pitchFamily="34" charset="0"/>
              <a:buChar char="•"/>
            </a:pPr>
            <a:r>
              <a:rPr lang="en-US" sz="2000" dirty="0">
                <a:solidFill>
                  <a:schemeClr val="bg1"/>
                </a:solidFill>
              </a:rPr>
              <a:t>‘{X2}’ -&gt; Character</a:t>
            </a:r>
          </a:p>
          <a:p>
            <a:pPr marL="800100" lvl="1" indent="-342900">
              <a:buFont typeface="Arial" panose="020B0604020202020204" pitchFamily="34" charset="0"/>
              <a:buChar char="•"/>
            </a:pPr>
            <a:r>
              <a:rPr lang="en-US" sz="1600" dirty="0">
                <a:solidFill>
                  <a:schemeClr val="bg1"/>
                </a:solidFill>
              </a:rPr>
              <a:t>C for Cathode</a:t>
            </a:r>
          </a:p>
          <a:p>
            <a:pPr marL="800100" lvl="1" indent="-342900">
              <a:buFont typeface="Arial" panose="020B0604020202020204" pitchFamily="34" charset="0"/>
              <a:buChar char="•"/>
            </a:pPr>
            <a:r>
              <a:rPr lang="en-US" sz="1600" dirty="0">
                <a:solidFill>
                  <a:schemeClr val="bg1"/>
                </a:solidFill>
              </a:rPr>
              <a:t>A for Anode</a:t>
            </a:r>
          </a:p>
          <a:p>
            <a:pPr marL="800100" lvl="1" indent="-342900">
              <a:buFont typeface="Arial" panose="020B0604020202020204" pitchFamily="34" charset="0"/>
              <a:buChar char="•"/>
            </a:pPr>
            <a:r>
              <a:rPr lang="en-US" sz="1600" dirty="0">
                <a:solidFill>
                  <a:schemeClr val="bg1"/>
                </a:solidFill>
              </a:rPr>
              <a:t>G for Ground</a:t>
            </a:r>
          </a:p>
          <a:p>
            <a:pPr marL="800100" lvl="1" indent="-342900">
              <a:buFont typeface="Arial" panose="020B0604020202020204" pitchFamily="34" charset="0"/>
              <a:buChar char="•"/>
            </a:pPr>
            <a:r>
              <a:rPr lang="en-US" sz="1600" dirty="0">
                <a:solidFill>
                  <a:schemeClr val="bg1"/>
                </a:solidFill>
              </a:rPr>
              <a:t>F for Floating</a:t>
            </a:r>
            <a:endParaRPr lang="en-US" dirty="0">
              <a:solidFill>
                <a:schemeClr val="bg1"/>
              </a:solidFill>
            </a:endParaRPr>
          </a:p>
          <a:p>
            <a:pPr marL="342900" indent="-342900">
              <a:buFont typeface="Arial" panose="020B0604020202020204" pitchFamily="34" charset="0"/>
              <a:buChar char="•"/>
            </a:pPr>
            <a:r>
              <a:rPr lang="en-US" sz="2000" dirty="0">
                <a:solidFill>
                  <a:schemeClr val="bg1"/>
                </a:solidFill>
              </a:rPr>
              <a:t>‘]’ -&gt;Closes read and applies Channel Settings</a:t>
            </a:r>
          </a:p>
          <a:p>
            <a:pPr marL="342900" indent="-342900">
              <a:buFont typeface="Arial" panose="020B0604020202020204" pitchFamily="34" charset="0"/>
              <a:buChar char="•"/>
            </a:pPr>
            <a:r>
              <a:rPr lang="en-US" sz="2000" dirty="0">
                <a:solidFill>
                  <a:schemeClr val="bg1"/>
                </a:solidFill>
              </a:rPr>
              <a:t>‘x’-&gt; Wait for External Trigger (Pin A0)</a:t>
            </a:r>
          </a:p>
          <a:p>
            <a:pPr marL="342900" indent="-342900">
              <a:buFont typeface="Arial" panose="020B0604020202020204" pitchFamily="34" charset="0"/>
              <a:buChar char="•"/>
            </a:pPr>
            <a:r>
              <a:rPr lang="en-US" sz="2000" dirty="0">
                <a:solidFill>
                  <a:schemeClr val="bg1"/>
                </a:solidFill>
              </a:rPr>
              <a:t>‘{t}{u}’ -&gt; Delays for t delay time * u units</a:t>
            </a:r>
          </a:p>
          <a:p>
            <a:pPr marL="800100" lvl="1" indent="-342900">
              <a:buFont typeface="Arial" panose="020B0604020202020204" pitchFamily="34" charset="0"/>
              <a:buChar char="•"/>
            </a:pPr>
            <a:r>
              <a:rPr lang="en-US" sz="1600" dirty="0">
                <a:solidFill>
                  <a:schemeClr val="bg1"/>
                </a:solidFill>
              </a:rPr>
              <a:t>Time t read until u is presented</a:t>
            </a:r>
          </a:p>
          <a:p>
            <a:pPr marL="800100" lvl="1" indent="-342900">
              <a:buFont typeface="Arial" panose="020B0604020202020204" pitchFamily="34" charset="0"/>
              <a:buChar char="•"/>
            </a:pPr>
            <a:r>
              <a:rPr lang="en-US" sz="1600" dirty="0">
                <a:solidFill>
                  <a:schemeClr val="bg1"/>
                </a:solidFill>
              </a:rPr>
              <a:t>u can be s for seconds, m for </a:t>
            </a:r>
            <a:r>
              <a:rPr lang="en-US" sz="1600" dirty="0" err="1">
                <a:solidFill>
                  <a:schemeClr val="bg1"/>
                </a:solidFill>
              </a:rPr>
              <a:t>miliseconds</a:t>
            </a:r>
            <a:r>
              <a:rPr lang="en-US" sz="1600" dirty="0">
                <a:solidFill>
                  <a:schemeClr val="bg1"/>
                </a:solidFill>
              </a:rPr>
              <a:t>,</a:t>
            </a:r>
          </a:p>
          <a:p>
            <a:pPr lvl="1"/>
            <a:r>
              <a:rPr lang="en-US" sz="1600" dirty="0">
                <a:solidFill>
                  <a:schemeClr val="bg1"/>
                </a:solidFill>
              </a:rPr>
              <a:t>      or u for microseconds</a:t>
            </a:r>
            <a:endParaRPr lang="en-US" dirty="0">
              <a:solidFill>
                <a:schemeClr val="bg1"/>
              </a:solidFill>
            </a:endParaRPr>
          </a:p>
          <a:p>
            <a:pPr marL="342900" indent="-342900">
              <a:buFont typeface="Arial" panose="020B0604020202020204" pitchFamily="34" charset="0"/>
              <a:buChar char="•"/>
            </a:pPr>
            <a:r>
              <a:rPr lang="en-US" sz="2000" dirty="0">
                <a:solidFill>
                  <a:schemeClr val="bg1"/>
                </a:solidFill>
              </a:rPr>
              <a:t>‘l{c}’ -&gt; loops for ‘c’ counts</a:t>
            </a:r>
          </a:p>
          <a:p>
            <a:pPr marL="800100" lvl="1" indent="-342900">
              <a:buFont typeface="Arial" panose="020B0604020202020204" pitchFamily="34" charset="0"/>
              <a:buChar char="•"/>
            </a:pPr>
            <a:r>
              <a:rPr lang="en-US" sz="1600" dirty="0">
                <a:solidFill>
                  <a:schemeClr val="bg1"/>
                </a:solidFill>
              </a:rPr>
              <a:t>If no c, then loops infinitely</a:t>
            </a:r>
          </a:p>
        </p:txBody>
      </p:sp>
    </p:spTree>
    <p:extLst>
      <p:ext uri="{BB962C8B-B14F-4D97-AF65-F5344CB8AC3E}">
        <p14:creationId xmlns:p14="http://schemas.microsoft.com/office/powerpoint/2010/main" val="2526724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31D301-0A3C-E014-57E1-CFA9706C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7F053-5D4F-35F8-E69D-CB8AA9E66DA2}"/>
              </a:ext>
            </a:extLst>
          </p:cNvPr>
          <p:cNvSpPr>
            <a:spLocks noGrp="1"/>
          </p:cNvSpPr>
          <p:nvPr>
            <p:ph type="title"/>
          </p:nvPr>
        </p:nvSpPr>
        <p:spPr/>
        <p:txBody>
          <a:bodyPr/>
          <a:lstStyle/>
          <a:p>
            <a:r>
              <a:rPr lang="en-US" dirty="0"/>
              <a:t>OTHER SOLUTIONS – </a:t>
            </a:r>
            <a:r>
              <a:rPr lang="en-US" dirty="0" err="1"/>
              <a:t>Multichannelsystems</a:t>
            </a:r>
            <a:r>
              <a:rPr lang="en-US" dirty="0"/>
              <a:t> STG5</a:t>
            </a:r>
          </a:p>
        </p:txBody>
      </p:sp>
      <p:sp>
        <p:nvSpPr>
          <p:cNvPr id="7" name="Text Placeholder 3">
            <a:extLst>
              <a:ext uri="{FF2B5EF4-FFF2-40B4-BE49-F238E27FC236}">
                <a16:creationId xmlns:a16="http://schemas.microsoft.com/office/drawing/2014/main" id="{A6F4730B-430E-3C23-C7F4-0AA40131076C}"/>
              </a:ext>
            </a:extLst>
          </p:cNvPr>
          <p:cNvSpPr txBox="1">
            <a:spLocks/>
          </p:cNvSpPr>
          <p:nvPr/>
        </p:nvSpPr>
        <p:spPr>
          <a:xfrm>
            <a:off x="1141413" y="2097088"/>
            <a:ext cx="4536883" cy="4411658"/>
          </a:xfrm>
          <a:prstGeom prst="rect">
            <a:avLst/>
          </a:prstGeom>
        </p:spPr>
        <p:txBody>
          <a:bodyPr>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err="1"/>
              <a:t>MultiChannelSystems</a:t>
            </a:r>
            <a:r>
              <a:rPr lang="en-US" dirty="0"/>
              <a:t> has a stimulator that can individually stimulate 2 channels (8 channels with add-ons) and send and receive external triggers</a:t>
            </a:r>
          </a:p>
          <a:p>
            <a:pPr marL="0" indent="0">
              <a:buNone/>
            </a:pPr>
            <a:r>
              <a:rPr lang="en-US" dirty="0"/>
              <a:t>Why not this:</a:t>
            </a:r>
          </a:p>
          <a:p>
            <a:pPr>
              <a:buFontTx/>
              <a:buChar char="-"/>
            </a:pPr>
            <a:r>
              <a:rPr lang="en-US" dirty="0"/>
              <a:t>Not enough channels</a:t>
            </a:r>
          </a:p>
          <a:p>
            <a:pPr lvl="1">
              <a:buFontTx/>
              <a:buChar char="-"/>
            </a:pPr>
            <a:r>
              <a:rPr lang="en-US" dirty="0"/>
              <a:t>Too expensive for even 8 channels!</a:t>
            </a:r>
          </a:p>
          <a:p>
            <a:pPr>
              <a:buFontTx/>
              <a:buChar char="-"/>
            </a:pPr>
            <a:r>
              <a:rPr lang="en-US" dirty="0"/>
              <a:t>Don’t necessarily need to be running multiple waveforms at one time for current EBS exploration.</a:t>
            </a:r>
          </a:p>
          <a:p>
            <a:pPr>
              <a:buFontTx/>
              <a:buChar char="-"/>
            </a:pPr>
            <a:r>
              <a:rPr lang="en-US" dirty="0"/>
              <a:t>This can be used in conjunction with the BRAINSBOARD</a:t>
            </a:r>
          </a:p>
        </p:txBody>
      </p:sp>
      <p:pic>
        <p:nvPicPr>
          <p:cNvPr id="6" name="Picture 5" descr="A close-up of a device&#10;&#10;Description automatically generated">
            <a:extLst>
              <a:ext uri="{FF2B5EF4-FFF2-40B4-BE49-F238E27FC236}">
                <a16:creationId xmlns:a16="http://schemas.microsoft.com/office/drawing/2014/main" id="{787324EE-BC10-C6CF-5591-145A4F5B3CE4}"/>
              </a:ext>
            </a:extLst>
          </p:cNvPr>
          <p:cNvPicPr>
            <a:picLocks noChangeAspect="1"/>
          </p:cNvPicPr>
          <p:nvPr/>
        </p:nvPicPr>
        <p:blipFill>
          <a:blip r:embed="rId2"/>
          <a:stretch>
            <a:fillRect/>
          </a:stretch>
        </p:blipFill>
        <p:spPr>
          <a:xfrm>
            <a:off x="6094412" y="2995575"/>
            <a:ext cx="4107692" cy="2421377"/>
          </a:xfrm>
          <a:prstGeom prst="rect">
            <a:avLst/>
          </a:prstGeom>
        </p:spPr>
      </p:pic>
    </p:spTree>
    <p:extLst>
      <p:ext uri="{BB962C8B-B14F-4D97-AF65-F5344CB8AC3E}">
        <p14:creationId xmlns:p14="http://schemas.microsoft.com/office/powerpoint/2010/main" val="709696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FDA9C1-934B-57B9-361D-8512A0AF3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C2498-0859-94C8-2830-D8A07DBA2F87}"/>
              </a:ext>
            </a:extLst>
          </p:cNvPr>
          <p:cNvSpPr>
            <a:spLocks noGrp="1"/>
          </p:cNvSpPr>
          <p:nvPr>
            <p:ph type="title"/>
          </p:nvPr>
        </p:nvSpPr>
        <p:spPr/>
        <p:txBody>
          <a:bodyPr/>
          <a:lstStyle/>
          <a:p>
            <a:r>
              <a:rPr lang="en-US" dirty="0"/>
              <a:t>Answer 1: Solid State relays</a:t>
            </a:r>
          </a:p>
        </p:txBody>
      </p:sp>
      <p:sp>
        <p:nvSpPr>
          <p:cNvPr id="3" name="Content Placeholder 2">
            <a:extLst>
              <a:ext uri="{FF2B5EF4-FFF2-40B4-BE49-F238E27FC236}">
                <a16:creationId xmlns:a16="http://schemas.microsoft.com/office/drawing/2014/main" id="{3716C92D-75EE-DD4C-4D0A-0C4AA3CD65BC}"/>
              </a:ext>
            </a:extLst>
          </p:cNvPr>
          <p:cNvSpPr>
            <a:spLocks noGrp="1"/>
          </p:cNvSpPr>
          <p:nvPr>
            <p:ph idx="1"/>
          </p:nvPr>
        </p:nvSpPr>
        <p:spPr>
          <a:xfrm>
            <a:off x="1141412" y="2249487"/>
            <a:ext cx="9905999" cy="2728540"/>
          </a:xfrm>
        </p:spPr>
        <p:txBody>
          <a:bodyPr>
            <a:normAutofit fontScale="85000" lnSpcReduction="20000"/>
          </a:bodyPr>
          <a:lstStyle/>
          <a:p>
            <a:r>
              <a:rPr lang="en-US" b="1" dirty="0"/>
              <a:t>How this works:</a:t>
            </a:r>
          </a:p>
          <a:p>
            <a:r>
              <a:rPr lang="en-US" dirty="0"/>
              <a:t>When a Control Switch receives power (pins 1 or 3, pins 2 and 4 are grounded), it powers an LED internally.</a:t>
            </a:r>
          </a:p>
          <a:p>
            <a:r>
              <a:rPr lang="en-US" dirty="0"/>
              <a:t>A photosensitive diode one the load switch side gets activated, closing the circuit allowing current to travel through the load switch from one side to the other.</a:t>
            </a:r>
          </a:p>
          <a:p>
            <a:r>
              <a:rPr lang="en-US" dirty="0"/>
              <a:t>This process allows the circuit to be galvanically isolated, preventing current to leak from the board parts and our Analog Isolated Stimulator.</a:t>
            </a:r>
          </a:p>
          <a:p>
            <a:endParaRPr lang="en-US" dirty="0"/>
          </a:p>
          <a:p>
            <a:endParaRPr lang="en-US" dirty="0"/>
          </a:p>
          <a:p>
            <a:endParaRPr lang="en-US" dirty="0"/>
          </a:p>
        </p:txBody>
      </p:sp>
      <p:pic>
        <p:nvPicPr>
          <p:cNvPr id="4" name="Picture 3" descr="A diagram of a circuit&#10;&#10;Description automatically generated">
            <a:extLst>
              <a:ext uri="{FF2B5EF4-FFF2-40B4-BE49-F238E27FC236}">
                <a16:creationId xmlns:a16="http://schemas.microsoft.com/office/drawing/2014/main" id="{FB5BFB4C-9757-42FB-5F51-7460D946713A}"/>
              </a:ext>
            </a:extLst>
          </p:cNvPr>
          <p:cNvPicPr>
            <a:picLocks noChangeAspect="1"/>
          </p:cNvPicPr>
          <p:nvPr/>
        </p:nvPicPr>
        <p:blipFill>
          <a:blip r:embed="rId2"/>
          <a:stretch>
            <a:fillRect/>
          </a:stretch>
        </p:blipFill>
        <p:spPr>
          <a:xfrm>
            <a:off x="4140200" y="4978027"/>
            <a:ext cx="3911600" cy="1524000"/>
          </a:xfrm>
          <a:prstGeom prst="rect">
            <a:avLst/>
          </a:prstGeom>
        </p:spPr>
      </p:pic>
    </p:spTree>
    <p:extLst>
      <p:ext uri="{BB962C8B-B14F-4D97-AF65-F5344CB8AC3E}">
        <p14:creationId xmlns:p14="http://schemas.microsoft.com/office/powerpoint/2010/main" val="831210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19B94E-16E3-A37B-D28B-F46A8660B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CDBE9-797C-3153-799C-9892AE76A212}"/>
              </a:ext>
            </a:extLst>
          </p:cNvPr>
          <p:cNvSpPr>
            <a:spLocks noGrp="1"/>
          </p:cNvSpPr>
          <p:nvPr>
            <p:ph type="title"/>
          </p:nvPr>
        </p:nvSpPr>
        <p:spPr/>
        <p:txBody>
          <a:bodyPr/>
          <a:lstStyle/>
          <a:p>
            <a:r>
              <a:rPr lang="en-US" dirty="0"/>
              <a:t>Answer 1: Solid State relays</a:t>
            </a:r>
          </a:p>
        </p:txBody>
      </p:sp>
      <p:sp>
        <p:nvSpPr>
          <p:cNvPr id="3" name="Content Placeholder 2">
            <a:extLst>
              <a:ext uri="{FF2B5EF4-FFF2-40B4-BE49-F238E27FC236}">
                <a16:creationId xmlns:a16="http://schemas.microsoft.com/office/drawing/2014/main" id="{6D3D44A3-FA93-6145-D91B-459F6AC097BB}"/>
              </a:ext>
            </a:extLst>
          </p:cNvPr>
          <p:cNvSpPr>
            <a:spLocks noGrp="1"/>
          </p:cNvSpPr>
          <p:nvPr>
            <p:ph idx="1"/>
          </p:nvPr>
        </p:nvSpPr>
        <p:spPr>
          <a:xfrm>
            <a:off x="1141412" y="2249487"/>
            <a:ext cx="9905999" cy="2728540"/>
          </a:xfrm>
        </p:spPr>
        <p:txBody>
          <a:bodyPr>
            <a:normAutofit fontScale="92500" lnSpcReduction="10000"/>
          </a:bodyPr>
          <a:lstStyle/>
          <a:p>
            <a:r>
              <a:rPr lang="en-US" dirty="0"/>
              <a:t>The board uses 24 of these, 16 individually linked to both the </a:t>
            </a:r>
            <a:r>
              <a:rPr lang="en-US" b="1" u="sng" dirty="0"/>
              <a:t>cathode</a:t>
            </a:r>
            <a:r>
              <a:rPr lang="en-US" dirty="0"/>
              <a:t> and </a:t>
            </a:r>
            <a:r>
              <a:rPr lang="en-US" b="1" u="sng" dirty="0"/>
              <a:t>anode</a:t>
            </a:r>
            <a:r>
              <a:rPr lang="en-US" dirty="0"/>
              <a:t> connection to our stimulator and 8 that connect our 16 pins to ground if we choose to </a:t>
            </a:r>
            <a:r>
              <a:rPr lang="en-US" b="1" u="sng" dirty="0"/>
              <a:t>ground</a:t>
            </a:r>
            <a:r>
              <a:rPr lang="en-US" dirty="0"/>
              <a:t> those pins.</a:t>
            </a:r>
          </a:p>
          <a:p>
            <a:r>
              <a:rPr lang="en-US" dirty="0"/>
              <a:t>If none are activated, then our channel would be floating (if that is an option we want to pursue).</a:t>
            </a:r>
          </a:p>
          <a:p>
            <a:r>
              <a:rPr lang="en-US" dirty="0"/>
              <a:t>We can’t use MOSFETs or any semiconductor, the dynamic voltage would burn it out</a:t>
            </a:r>
          </a:p>
        </p:txBody>
      </p:sp>
      <p:pic>
        <p:nvPicPr>
          <p:cNvPr id="4" name="Picture 3" descr="A diagram of a circuit&#10;&#10;Description automatically generated">
            <a:extLst>
              <a:ext uri="{FF2B5EF4-FFF2-40B4-BE49-F238E27FC236}">
                <a16:creationId xmlns:a16="http://schemas.microsoft.com/office/drawing/2014/main" id="{5A39080A-4F67-8088-1DA7-0C434AC8F70A}"/>
              </a:ext>
            </a:extLst>
          </p:cNvPr>
          <p:cNvPicPr>
            <a:picLocks noChangeAspect="1"/>
          </p:cNvPicPr>
          <p:nvPr/>
        </p:nvPicPr>
        <p:blipFill>
          <a:blip r:embed="rId2"/>
          <a:stretch>
            <a:fillRect/>
          </a:stretch>
        </p:blipFill>
        <p:spPr>
          <a:xfrm>
            <a:off x="4140200" y="4978027"/>
            <a:ext cx="3911600" cy="1524000"/>
          </a:xfrm>
          <a:prstGeom prst="rect">
            <a:avLst/>
          </a:prstGeom>
        </p:spPr>
      </p:pic>
    </p:spTree>
    <p:extLst>
      <p:ext uri="{BB962C8B-B14F-4D97-AF65-F5344CB8AC3E}">
        <p14:creationId xmlns:p14="http://schemas.microsoft.com/office/powerpoint/2010/main" val="2907789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9D1CF3-744F-94A5-C9D4-1A3EE3DCD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0E999-3FF1-A122-A2F5-0A5C44B0E26C}"/>
              </a:ext>
            </a:extLst>
          </p:cNvPr>
          <p:cNvSpPr>
            <a:spLocks noGrp="1"/>
          </p:cNvSpPr>
          <p:nvPr>
            <p:ph type="title"/>
          </p:nvPr>
        </p:nvSpPr>
        <p:spPr/>
        <p:txBody>
          <a:bodyPr/>
          <a:lstStyle/>
          <a:p>
            <a:r>
              <a:rPr lang="en-US" dirty="0"/>
              <a:t>Answer 1: Solid State relays</a:t>
            </a:r>
          </a:p>
        </p:txBody>
      </p:sp>
      <p:sp>
        <p:nvSpPr>
          <p:cNvPr id="3" name="Content Placeholder 2">
            <a:extLst>
              <a:ext uri="{FF2B5EF4-FFF2-40B4-BE49-F238E27FC236}">
                <a16:creationId xmlns:a16="http://schemas.microsoft.com/office/drawing/2014/main" id="{C29D3B94-C9D6-3F27-3262-7C95C70E5DAD}"/>
              </a:ext>
            </a:extLst>
          </p:cNvPr>
          <p:cNvSpPr>
            <a:spLocks noGrp="1"/>
          </p:cNvSpPr>
          <p:nvPr>
            <p:ph idx="1"/>
          </p:nvPr>
        </p:nvSpPr>
        <p:spPr>
          <a:xfrm>
            <a:off x="1141412" y="2249487"/>
            <a:ext cx="9905999" cy="2728540"/>
          </a:xfrm>
        </p:spPr>
        <p:txBody>
          <a:bodyPr>
            <a:normAutofit/>
          </a:bodyPr>
          <a:lstStyle/>
          <a:p>
            <a:r>
              <a:rPr lang="en-US" dirty="0"/>
              <a:t>SSR Truth table</a:t>
            </a:r>
          </a:p>
        </p:txBody>
      </p:sp>
      <p:graphicFrame>
        <p:nvGraphicFramePr>
          <p:cNvPr id="5" name="Table 4">
            <a:extLst>
              <a:ext uri="{FF2B5EF4-FFF2-40B4-BE49-F238E27FC236}">
                <a16:creationId xmlns:a16="http://schemas.microsoft.com/office/drawing/2014/main" id="{A60F5BAF-B22C-652D-3D28-06721711E6D2}"/>
              </a:ext>
            </a:extLst>
          </p:cNvPr>
          <p:cNvGraphicFramePr>
            <a:graphicFrameLocks noGrp="1"/>
          </p:cNvGraphicFramePr>
          <p:nvPr>
            <p:extLst>
              <p:ext uri="{D42A27DB-BD31-4B8C-83A1-F6EECF244321}">
                <p14:modId xmlns:p14="http://schemas.microsoft.com/office/powerpoint/2010/main" val="1846669081"/>
              </p:ext>
            </p:extLst>
          </p:nvPr>
        </p:nvGraphicFramePr>
        <p:xfrm>
          <a:off x="2030411" y="3429000"/>
          <a:ext cx="8128000" cy="2199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83919977"/>
                    </a:ext>
                  </a:extLst>
                </a:gridCol>
                <a:gridCol w="4064000">
                  <a:extLst>
                    <a:ext uri="{9D8B030D-6E8A-4147-A177-3AD203B41FA5}">
                      <a16:colId xmlns:a16="http://schemas.microsoft.com/office/drawing/2014/main" val="2356279431"/>
                    </a:ext>
                  </a:extLst>
                </a:gridCol>
              </a:tblGrid>
              <a:tr h="370840">
                <a:tc>
                  <a:txBody>
                    <a:bodyPr/>
                    <a:lstStyle/>
                    <a:p>
                      <a:pPr algn="ctr"/>
                      <a:r>
                        <a:rPr lang="en-US" dirty="0"/>
                        <a:t>CONTROL</a:t>
                      </a:r>
                    </a:p>
                  </a:txBody>
                  <a:tcPr/>
                </a:tc>
                <a:tc>
                  <a:txBody>
                    <a:bodyPr/>
                    <a:lstStyle/>
                    <a:p>
                      <a:pPr algn="ctr"/>
                      <a:r>
                        <a:rPr lang="en-US" dirty="0"/>
                        <a:t>SWITCH STATE</a:t>
                      </a:r>
                    </a:p>
                  </a:txBody>
                  <a:tcPr/>
                </a:tc>
                <a:extLst>
                  <a:ext uri="{0D108BD9-81ED-4DB2-BD59-A6C34878D82A}">
                    <a16:rowId xmlns:a16="http://schemas.microsoft.com/office/drawing/2014/main" val="1786079572"/>
                  </a:ext>
                </a:extLst>
              </a:tr>
              <a:tr h="370840">
                <a:tc>
                  <a:txBody>
                    <a:bodyPr/>
                    <a:lstStyle/>
                    <a:p>
                      <a:pPr algn="ctr"/>
                      <a:endParaRPr lang="en-US" dirty="0"/>
                    </a:p>
                    <a:p>
                      <a:pPr algn="ctr"/>
                      <a:r>
                        <a:rPr lang="en-US" dirty="0"/>
                        <a:t>L(0) or float</a:t>
                      </a:r>
                    </a:p>
                    <a:p>
                      <a:pPr algn="ctr"/>
                      <a:endParaRPr lang="en-US" dirty="0"/>
                    </a:p>
                  </a:txBody>
                  <a:tcPr/>
                </a:tc>
                <a:tc>
                  <a:txBody>
                    <a:bodyPr/>
                    <a:lstStyle/>
                    <a:p>
                      <a:pPr algn="ctr"/>
                      <a:endParaRPr lang="en-US" dirty="0"/>
                    </a:p>
                    <a:p>
                      <a:pPr algn="ctr"/>
                      <a:r>
                        <a:rPr lang="en-US" dirty="0"/>
                        <a:t>OFF</a:t>
                      </a:r>
                    </a:p>
                    <a:p>
                      <a:pPr algn="ctr"/>
                      <a:endParaRPr lang="en-US" dirty="0"/>
                    </a:p>
                  </a:txBody>
                  <a:tcPr/>
                </a:tc>
                <a:extLst>
                  <a:ext uri="{0D108BD9-81ED-4DB2-BD59-A6C34878D82A}">
                    <a16:rowId xmlns:a16="http://schemas.microsoft.com/office/drawing/2014/main" val="1785134722"/>
                  </a:ext>
                </a:extLst>
              </a:tr>
              <a:tr h="370840">
                <a:tc>
                  <a:txBody>
                    <a:bodyPr/>
                    <a:lstStyle/>
                    <a:p>
                      <a:pPr algn="ctr"/>
                      <a:endParaRPr lang="en-US" dirty="0"/>
                    </a:p>
                    <a:p>
                      <a:pPr algn="ctr"/>
                      <a:r>
                        <a:rPr lang="en-US" dirty="0"/>
                        <a:t>H(1)</a:t>
                      </a:r>
                    </a:p>
                  </a:txBody>
                  <a:tcPr/>
                </a:tc>
                <a:tc>
                  <a:txBody>
                    <a:bodyPr/>
                    <a:lstStyle/>
                    <a:p>
                      <a:pPr algn="ctr"/>
                      <a:endParaRPr lang="en-US" dirty="0"/>
                    </a:p>
                    <a:p>
                      <a:pPr algn="ctr"/>
                      <a:r>
                        <a:rPr lang="en-US" dirty="0"/>
                        <a:t>ON</a:t>
                      </a:r>
                    </a:p>
                    <a:p>
                      <a:pPr algn="ctr"/>
                      <a:endParaRPr lang="en-US" dirty="0"/>
                    </a:p>
                  </a:txBody>
                  <a:tcPr/>
                </a:tc>
                <a:extLst>
                  <a:ext uri="{0D108BD9-81ED-4DB2-BD59-A6C34878D82A}">
                    <a16:rowId xmlns:a16="http://schemas.microsoft.com/office/drawing/2014/main" val="3216306454"/>
                  </a:ext>
                </a:extLst>
              </a:tr>
            </a:tbl>
          </a:graphicData>
        </a:graphic>
      </p:graphicFrame>
    </p:spTree>
    <p:extLst>
      <p:ext uri="{BB962C8B-B14F-4D97-AF65-F5344CB8AC3E}">
        <p14:creationId xmlns:p14="http://schemas.microsoft.com/office/powerpoint/2010/main" val="3337625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E3943B-0980-1BC9-84EF-4DE260522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E789F-8D64-C0AE-025F-F73B1636B9E6}"/>
              </a:ext>
            </a:extLst>
          </p:cNvPr>
          <p:cNvSpPr>
            <a:spLocks noGrp="1"/>
          </p:cNvSpPr>
          <p:nvPr>
            <p:ph type="title"/>
          </p:nvPr>
        </p:nvSpPr>
        <p:spPr/>
        <p:txBody>
          <a:bodyPr/>
          <a:lstStyle/>
          <a:p>
            <a:r>
              <a:rPr lang="en-US" dirty="0"/>
              <a:t>Answer 2: SP3T Switch</a:t>
            </a:r>
          </a:p>
        </p:txBody>
      </p:sp>
      <p:sp>
        <p:nvSpPr>
          <p:cNvPr id="5" name="Content Placeholder 4">
            <a:extLst>
              <a:ext uri="{FF2B5EF4-FFF2-40B4-BE49-F238E27FC236}">
                <a16:creationId xmlns:a16="http://schemas.microsoft.com/office/drawing/2014/main" id="{5DF30C4F-A098-1EE2-F389-BEC3DD7726B0}"/>
              </a:ext>
            </a:extLst>
          </p:cNvPr>
          <p:cNvSpPr>
            <a:spLocks noGrp="1"/>
          </p:cNvSpPr>
          <p:nvPr>
            <p:ph idx="1"/>
          </p:nvPr>
        </p:nvSpPr>
        <p:spPr>
          <a:xfrm>
            <a:off x="1141412" y="2249487"/>
            <a:ext cx="9905999" cy="2674023"/>
          </a:xfrm>
        </p:spPr>
        <p:txBody>
          <a:bodyPr>
            <a:normAutofit fontScale="92500"/>
          </a:bodyPr>
          <a:lstStyle/>
          <a:p>
            <a:r>
              <a:rPr lang="en-US" b="1" dirty="0"/>
              <a:t>How this works:</a:t>
            </a:r>
          </a:p>
          <a:p>
            <a:pPr lvl="1"/>
            <a:r>
              <a:rPr lang="en-US" dirty="0"/>
              <a:t>First and foremost, there needs to be a </a:t>
            </a:r>
            <a:r>
              <a:rPr lang="en-US" b="1" dirty="0"/>
              <a:t>VDD +5V </a:t>
            </a:r>
            <a:r>
              <a:rPr lang="en-US" dirty="0"/>
              <a:t>connection as well as </a:t>
            </a:r>
            <a:r>
              <a:rPr lang="en-US" b="1" dirty="0"/>
              <a:t>ground</a:t>
            </a:r>
            <a:r>
              <a:rPr lang="en-US" dirty="0"/>
              <a:t> connected to the board</a:t>
            </a:r>
          </a:p>
          <a:p>
            <a:pPr lvl="1"/>
            <a:r>
              <a:rPr lang="en-US" dirty="0"/>
              <a:t>Next, there is the Two Inputs (A and B). This adjusts the path of our circuit to either receive current from RF1, RF2, or RF3. RF1 is our cathode, RF2, is our Anode, and RF3 is our ground</a:t>
            </a:r>
          </a:p>
          <a:p>
            <a:pPr lvl="1"/>
            <a:r>
              <a:rPr lang="en-US" dirty="0"/>
              <a:t>The output is from RFC, sent to our connector that connects to the pins</a:t>
            </a:r>
          </a:p>
          <a:p>
            <a:pPr marL="0" indent="0">
              <a:buNone/>
            </a:pPr>
            <a:endParaRPr lang="en-US" dirty="0"/>
          </a:p>
          <a:p>
            <a:endParaRPr lang="en-US" dirty="0"/>
          </a:p>
        </p:txBody>
      </p:sp>
      <p:pic>
        <p:nvPicPr>
          <p:cNvPr id="6" name="Picture 5" descr="A diagram of a logic control&#10;&#10;Description automatically generated">
            <a:extLst>
              <a:ext uri="{FF2B5EF4-FFF2-40B4-BE49-F238E27FC236}">
                <a16:creationId xmlns:a16="http://schemas.microsoft.com/office/drawing/2014/main" id="{5BE27EE6-FB4C-80B7-4C53-CC23679F8997}"/>
              </a:ext>
            </a:extLst>
          </p:cNvPr>
          <p:cNvPicPr>
            <a:picLocks noChangeAspect="1"/>
          </p:cNvPicPr>
          <p:nvPr/>
        </p:nvPicPr>
        <p:blipFill>
          <a:blip r:embed="rId2"/>
          <a:stretch>
            <a:fillRect/>
          </a:stretch>
        </p:blipFill>
        <p:spPr>
          <a:xfrm>
            <a:off x="2231136" y="4923510"/>
            <a:ext cx="3073400" cy="1612900"/>
          </a:xfrm>
          <a:prstGeom prst="rect">
            <a:avLst/>
          </a:prstGeom>
        </p:spPr>
      </p:pic>
      <p:pic>
        <p:nvPicPr>
          <p:cNvPr id="7" name="Picture 6" descr="A table with text and numbers&#10;&#10;Description automatically generated">
            <a:extLst>
              <a:ext uri="{FF2B5EF4-FFF2-40B4-BE49-F238E27FC236}">
                <a16:creationId xmlns:a16="http://schemas.microsoft.com/office/drawing/2014/main" id="{722CA3A4-CC15-8D56-E516-9A0B07566E37}"/>
              </a:ext>
            </a:extLst>
          </p:cNvPr>
          <p:cNvPicPr>
            <a:picLocks noChangeAspect="1"/>
          </p:cNvPicPr>
          <p:nvPr/>
        </p:nvPicPr>
        <p:blipFill rotWithShape="1">
          <a:blip r:embed="rId3"/>
          <a:srcRect t="6508" r="634" b="2013"/>
          <a:stretch/>
        </p:blipFill>
        <p:spPr>
          <a:xfrm>
            <a:off x="6096000" y="4980952"/>
            <a:ext cx="4172836" cy="1518149"/>
          </a:xfrm>
          <a:prstGeom prst="rect">
            <a:avLst/>
          </a:prstGeom>
        </p:spPr>
      </p:pic>
    </p:spTree>
    <p:extLst>
      <p:ext uri="{BB962C8B-B14F-4D97-AF65-F5344CB8AC3E}">
        <p14:creationId xmlns:p14="http://schemas.microsoft.com/office/powerpoint/2010/main" val="2233545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B32416-35A1-6E50-B1E3-D860C39D4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36F15-4ECD-0670-68E3-0D43987EC888}"/>
              </a:ext>
            </a:extLst>
          </p:cNvPr>
          <p:cNvSpPr>
            <a:spLocks noGrp="1"/>
          </p:cNvSpPr>
          <p:nvPr>
            <p:ph type="title"/>
          </p:nvPr>
        </p:nvSpPr>
        <p:spPr/>
        <p:txBody>
          <a:bodyPr/>
          <a:lstStyle/>
          <a:p>
            <a:r>
              <a:rPr lang="en-US" dirty="0"/>
              <a:t>Answer 2: SP3T Switch</a:t>
            </a:r>
          </a:p>
        </p:txBody>
      </p:sp>
      <p:sp>
        <p:nvSpPr>
          <p:cNvPr id="5" name="Content Placeholder 4">
            <a:extLst>
              <a:ext uri="{FF2B5EF4-FFF2-40B4-BE49-F238E27FC236}">
                <a16:creationId xmlns:a16="http://schemas.microsoft.com/office/drawing/2014/main" id="{EAA36859-DF47-5384-08F4-43E66C6CAE3F}"/>
              </a:ext>
            </a:extLst>
          </p:cNvPr>
          <p:cNvSpPr>
            <a:spLocks noGrp="1"/>
          </p:cNvSpPr>
          <p:nvPr>
            <p:ph idx="1"/>
          </p:nvPr>
        </p:nvSpPr>
        <p:spPr>
          <a:xfrm>
            <a:off x="1141412" y="2249487"/>
            <a:ext cx="9905999" cy="2674023"/>
          </a:xfrm>
        </p:spPr>
        <p:txBody>
          <a:bodyPr>
            <a:normAutofit/>
          </a:bodyPr>
          <a:lstStyle/>
          <a:p>
            <a:r>
              <a:rPr lang="en-US" dirty="0"/>
              <a:t>Connect NO0 to our Cathode</a:t>
            </a:r>
          </a:p>
          <a:p>
            <a:r>
              <a:rPr lang="en-US" dirty="0"/>
              <a:t>Connect NO1 to our Anode</a:t>
            </a:r>
          </a:p>
          <a:p>
            <a:r>
              <a:rPr lang="en-US" dirty="0"/>
              <a:t>Connect NO2 to our Ground</a:t>
            </a:r>
          </a:p>
          <a:p>
            <a:r>
              <a:rPr lang="en-US" dirty="0"/>
              <a:t>If this switch is off, this would lead to a floating pin</a:t>
            </a:r>
          </a:p>
          <a:p>
            <a:pPr marL="0" indent="0">
              <a:buNone/>
            </a:pPr>
            <a:endParaRPr lang="en-US" dirty="0"/>
          </a:p>
          <a:p>
            <a:endParaRPr lang="en-US" dirty="0"/>
          </a:p>
        </p:txBody>
      </p:sp>
      <p:pic>
        <p:nvPicPr>
          <p:cNvPr id="6" name="Picture 5" descr="A diagram of a logic control&#10;&#10;Description automatically generated">
            <a:extLst>
              <a:ext uri="{FF2B5EF4-FFF2-40B4-BE49-F238E27FC236}">
                <a16:creationId xmlns:a16="http://schemas.microsoft.com/office/drawing/2014/main" id="{96A18A38-D09F-C1AC-9CDD-487B102E0063}"/>
              </a:ext>
            </a:extLst>
          </p:cNvPr>
          <p:cNvPicPr>
            <a:picLocks noChangeAspect="1"/>
          </p:cNvPicPr>
          <p:nvPr/>
        </p:nvPicPr>
        <p:blipFill>
          <a:blip r:embed="rId2"/>
          <a:stretch>
            <a:fillRect/>
          </a:stretch>
        </p:blipFill>
        <p:spPr>
          <a:xfrm>
            <a:off x="2231136" y="4923510"/>
            <a:ext cx="3073400" cy="1612900"/>
          </a:xfrm>
          <a:prstGeom prst="rect">
            <a:avLst/>
          </a:prstGeom>
        </p:spPr>
      </p:pic>
      <p:pic>
        <p:nvPicPr>
          <p:cNvPr id="7" name="Picture 6" descr="A table with text and numbers&#10;&#10;Description automatically generated">
            <a:extLst>
              <a:ext uri="{FF2B5EF4-FFF2-40B4-BE49-F238E27FC236}">
                <a16:creationId xmlns:a16="http://schemas.microsoft.com/office/drawing/2014/main" id="{52A56B95-A156-CD22-ECB1-B939CA2E6FFF}"/>
              </a:ext>
            </a:extLst>
          </p:cNvPr>
          <p:cNvPicPr>
            <a:picLocks noChangeAspect="1"/>
          </p:cNvPicPr>
          <p:nvPr/>
        </p:nvPicPr>
        <p:blipFill rotWithShape="1">
          <a:blip r:embed="rId3"/>
          <a:srcRect t="6508" r="634" b="2013"/>
          <a:stretch/>
        </p:blipFill>
        <p:spPr>
          <a:xfrm>
            <a:off x="6096000" y="4980952"/>
            <a:ext cx="4172836" cy="1518149"/>
          </a:xfrm>
          <a:prstGeom prst="rect">
            <a:avLst/>
          </a:prstGeom>
        </p:spPr>
      </p:pic>
    </p:spTree>
    <p:extLst>
      <p:ext uri="{BB962C8B-B14F-4D97-AF65-F5344CB8AC3E}">
        <p14:creationId xmlns:p14="http://schemas.microsoft.com/office/powerpoint/2010/main" val="401580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DF0C8F-B76D-2C88-4599-566C245A2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71BAB-7EF8-812A-47FB-424942CFE408}"/>
              </a:ext>
            </a:extLst>
          </p:cNvPr>
          <p:cNvSpPr>
            <a:spLocks noGrp="1"/>
          </p:cNvSpPr>
          <p:nvPr>
            <p:ph type="title"/>
          </p:nvPr>
        </p:nvSpPr>
        <p:spPr/>
        <p:txBody>
          <a:bodyPr/>
          <a:lstStyle/>
          <a:p>
            <a:r>
              <a:rPr lang="en-US" dirty="0"/>
              <a:t>Answer 2: SP3T Switch</a:t>
            </a:r>
          </a:p>
        </p:txBody>
      </p:sp>
      <p:sp>
        <p:nvSpPr>
          <p:cNvPr id="5" name="Content Placeholder 4">
            <a:extLst>
              <a:ext uri="{FF2B5EF4-FFF2-40B4-BE49-F238E27FC236}">
                <a16:creationId xmlns:a16="http://schemas.microsoft.com/office/drawing/2014/main" id="{7DB53849-1291-E742-0886-86C36FF18F3F}"/>
              </a:ext>
            </a:extLst>
          </p:cNvPr>
          <p:cNvSpPr>
            <a:spLocks noGrp="1"/>
          </p:cNvSpPr>
          <p:nvPr>
            <p:ph idx="1"/>
          </p:nvPr>
        </p:nvSpPr>
        <p:spPr>
          <a:xfrm>
            <a:off x="1141412" y="2249487"/>
            <a:ext cx="9905999" cy="2674023"/>
          </a:xfrm>
        </p:spPr>
        <p:txBody>
          <a:bodyPr>
            <a:normAutofit/>
          </a:bodyPr>
          <a:lstStyle/>
          <a:p>
            <a:r>
              <a:rPr lang="en-US" dirty="0"/>
              <a:t>Logic is easy: Each switch (one for each of the 16 channels) requires 2 inputs, and 4 outputs are possible based on whether there is a High or Low signal at each pin</a:t>
            </a:r>
          </a:p>
          <a:p>
            <a:r>
              <a:rPr lang="en-US" dirty="0"/>
              <a:t>This ensures 1 of the 4 states is enabled at any time</a:t>
            </a:r>
          </a:p>
          <a:p>
            <a:endParaRPr lang="en-US" dirty="0"/>
          </a:p>
        </p:txBody>
      </p:sp>
      <p:pic>
        <p:nvPicPr>
          <p:cNvPr id="6" name="Picture 5" descr="A diagram of a logic control&#10;&#10;Description automatically generated">
            <a:extLst>
              <a:ext uri="{FF2B5EF4-FFF2-40B4-BE49-F238E27FC236}">
                <a16:creationId xmlns:a16="http://schemas.microsoft.com/office/drawing/2014/main" id="{E462A680-1182-3C13-BB00-A73A62FB2701}"/>
              </a:ext>
            </a:extLst>
          </p:cNvPr>
          <p:cNvPicPr>
            <a:picLocks noChangeAspect="1"/>
          </p:cNvPicPr>
          <p:nvPr/>
        </p:nvPicPr>
        <p:blipFill>
          <a:blip r:embed="rId2"/>
          <a:stretch>
            <a:fillRect/>
          </a:stretch>
        </p:blipFill>
        <p:spPr>
          <a:xfrm>
            <a:off x="2231136" y="4923510"/>
            <a:ext cx="3073400" cy="1612900"/>
          </a:xfrm>
          <a:prstGeom prst="rect">
            <a:avLst/>
          </a:prstGeom>
        </p:spPr>
      </p:pic>
      <p:pic>
        <p:nvPicPr>
          <p:cNvPr id="7" name="Picture 6" descr="A table with text and numbers&#10;&#10;Description automatically generated">
            <a:extLst>
              <a:ext uri="{FF2B5EF4-FFF2-40B4-BE49-F238E27FC236}">
                <a16:creationId xmlns:a16="http://schemas.microsoft.com/office/drawing/2014/main" id="{7107C4A9-76D3-78B7-8B0C-908C93C1C9BF}"/>
              </a:ext>
            </a:extLst>
          </p:cNvPr>
          <p:cNvPicPr>
            <a:picLocks noChangeAspect="1"/>
          </p:cNvPicPr>
          <p:nvPr/>
        </p:nvPicPr>
        <p:blipFill rotWithShape="1">
          <a:blip r:embed="rId3"/>
          <a:srcRect t="6508" r="634" b="2013"/>
          <a:stretch/>
        </p:blipFill>
        <p:spPr>
          <a:xfrm>
            <a:off x="6096000" y="4980952"/>
            <a:ext cx="4172836" cy="1518149"/>
          </a:xfrm>
          <a:prstGeom prst="rect">
            <a:avLst/>
          </a:prstGeom>
        </p:spPr>
      </p:pic>
    </p:spTree>
    <p:extLst>
      <p:ext uri="{BB962C8B-B14F-4D97-AF65-F5344CB8AC3E}">
        <p14:creationId xmlns:p14="http://schemas.microsoft.com/office/powerpoint/2010/main" val="3463937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B48322-A74E-077A-A148-F2568C77E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9AD34-EC5D-AF57-3868-4EAD02E076F7}"/>
              </a:ext>
            </a:extLst>
          </p:cNvPr>
          <p:cNvSpPr>
            <a:spLocks noGrp="1"/>
          </p:cNvSpPr>
          <p:nvPr>
            <p:ph type="title"/>
          </p:nvPr>
        </p:nvSpPr>
        <p:spPr/>
        <p:txBody>
          <a:bodyPr/>
          <a:lstStyle/>
          <a:p>
            <a:r>
              <a:rPr lang="en-US" dirty="0"/>
              <a:t>Answer 3: D-type Latch</a:t>
            </a:r>
          </a:p>
        </p:txBody>
      </p:sp>
      <p:sp>
        <p:nvSpPr>
          <p:cNvPr id="8" name="Rectangle 7">
            <a:extLst>
              <a:ext uri="{FF2B5EF4-FFF2-40B4-BE49-F238E27FC236}">
                <a16:creationId xmlns:a16="http://schemas.microsoft.com/office/drawing/2014/main" id="{68566727-E869-33A0-3A8C-1531ABB5E299}"/>
              </a:ext>
            </a:extLst>
          </p:cNvPr>
          <p:cNvSpPr/>
          <p:nvPr/>
        </p:nvSpPr>
        <p:spPr>
          <a:xfrm>
            <a:off x="4182814" y="2595283"/>
            <a:ext cx="3431973" cy="2165630"/>
          </a:xfrm>
          <a:prstGeom prst="rect">
            <a:avLst/>
          </a:prstGeom>
          <a:no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A11D0AA-C56C-81C4-5DFD-EFAE5CCE7E30}"/>
              </a:ext>
            </a:extLst>
          </p:cNvPr>
          <p:cNvCxnSpPr>
            <a:cxnSpLocks/>
          </p:cNvCxnSpPr>
          <p:nvPr/>
        </p:nvCxnSpPr>
        <p:spPr>
          <a:xfrm>
            <a:off x="2554941" y="3753109"/>
            <a:ext cx="210291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08233A9-7044-FACA-9CF5-7C50C1195C3B}"/>
              </a:ext>
            </a:extLst>
          </p:cNvPr>
          <p:cNvCxnSpPr>
            <a:cxnSpLocks/>
          </p:cNvCxnSpPr>
          <p:nvPr/>
        </p:nvCxnSpPr>
        <p:spPr>
          <a:xfrm>
            <a:off x="5373704" y="4761639"/>
            <a:ext cx="0" cy="104749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CC14AAA-D4C8-E20A-B841-695E8E1A3726}"/>
              </a:ext>
            </a:extLst>
          </p:cNvPr>
          <p:cNvCxnSpPr>
            <a:cxnSpLocks/>
          </p:cNvCxnSpPr>
          <p:nvPr/>
        </p:nvCxnSpPr>
        <p:spPr>
          <a:xfrm>
            <a:off x="6925235" y="4761639"/>
            <a:ext cx="0" cy="104749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FB52B4-645F-8939-8822-CA7F9B6886E3}"/>
              </a:ext>
            </a:extLst>
          </p:cNvPr>
          <p:cNvCxnSpPr>
            <a:cxnSpLocks/>
          </p:cNvCxnSpPr>
          <p:nvPr/>
        </p:nvCxnSpPr>
        <p:spPr>
          <a:xfrm>
            <a:off x="7036563" y="3767936"/>
            <a:ext cx="1878837"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1FACD830-4CF2-C10D-C980-71582C6F8414}"/>
              </a:ext>
            </a:extLst>
          </p:cNvPr>
          <p:cNvSpPr/>
          <p:nvPr/>
        </p:nvSpPr>
        <p:spPr>
          <a:xfrm>
            <a:off x="5227165" y="4614738"/>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4AB65F86-DD97-4AE6-4693-4B4D7A01A44D}"/>
              </a:ext>
            </a:extLst>
          </p:cNvPr>
          <p:cNvSpPr/>
          <p:nvPr/>
        </p:nvSpPr>
        <p:spPr>
          <a:xfrm>
            <a:off x="6778696" y="4614738"/>
            <a:ext cx="293077" cy="293077"/>
          </a:xfrm>
          <a:prstGeom prst="ellipse">
            <a:avLst/>
          </a:prstGeom>
          <a:solidFill>
            <a:schemeClr val="bg1"/>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6D3E9165-657F-A65A-0D6A-2808744C0738}"/>
              </a:ext>
            </a:extLst>
          </p:cNvPr>
          <p:cNvSpPr txBox="1"/>
          <p:nvPr/>
        </p:nvSpPr>
        <p:spPr>
          <a:xfrm>
            <a:off x="2269748" y="3583270"/>
            <a:ext cx="324128" cy="369332"/>
          </a:xfrm>
          <a:prstGeom prst="rect">
            <a:avLst/>
          </a:prstGeom>
          <a:noFill/>
        </p:spPr>
        <p:txBody>
          <a:bodyPr wrap="none" rtlCol="0">
            <a:spAutoFit/>
          </a:bodyPr>
          <a:lstStyle/>
          <a:p>
            <a:r>
              <a:rPr lang="en-US" dirty="0">
                <a:solidFill>
                  <a:schemeClr val="bg1"/>
                </a:solidFill>
              </a:rPr>
              <a:t>D</a:t>
            </a:r>
          </a:p>
        </p:txBody>
      </p:sp>
      <p:sp>
        <p:nvSpPr>
          <p:cNvPr id="20" name="TextBox 19">
            <a:extLst>
              <a:ext uri="{FF2B5EF4-FFF2-40B4-BE49-F238E27FC236}">
                <a16:creationId xmlns:a16="http://schemas.microsoft.com/office/drawing/2014/main" id="{8D07BEC4-55FF-9EE1-A25A-665BED63917B}"/>
              </a:ext>
            </a:extLst>
          </p:cNvPr>
          <p:cNvSpPr txBox="1"/>
          <p:nvPr/>
        </p:nvSpPr>
        <p:spPr>
          <a:xfrm>
            <a:off x="8915400" y="3568443"/>
            <a:ext cx="362600" cy="369332"/>
          </a:xfrm>
          <a:prstGeom prst="rect">
            <a:avLst/>
          </a:prstGeom>
          <a:noFill/>
        </p:spPr>
        <p:txBody>
          <a:bodyPr wrap="none" rtlCol="0">
            <a:spAutoFit/>
          </a:bodyPr>
          <a:lstStyle/>
          <a:p>
            <a:r>
              <a:rPr lang="en-US" dirty="0">
                <a:solidFill>
                  <a:schemeClr val="bg1"/>
                </a:solidFill>
              </a:rPr>
              <a:t>Q</a:t>
            </a:r>
          </a:p>
        </p:txBody>
      </p:sp>
      <p:sp>
        <p:nvSpPr>
          <p:cNvPr id="21" name="TextBox 20">
            <a:extLst>
              <a:ext uri="{FF2B5EF4-FFF2-40B4-BE49-F238E27FC236}">
                <a16:creationId xmlns:a16="http://schemas.microsoft.com/office/drawing/2014/main" id="{2B3C1B20-A343-947E-5AF9-9B21E0CDC6FF}"/>
              </a:ext>
            </a:extLst>
          </p:cNvPr>
          <p:cNvSpPr txBox="1"/>
          <p:nvPr/>
        </p:nvSpPr>
        <p:spPr>
          <a:xfrm>
            <a:off x="4657858" y="5793450"/>
            <a:ext cx="1724768" cy="369332"/>
          </a:xfrm>
          <a:prstGeom prst="rect">
            <a:avLst/>
          </a:prstGeom>
          <a:noFill/>
        </p:spPr>
        <p:txBody>
          <a:bodyPr wrap="none" rtlCol="0">
            <a:spAutoFit/>
          </a:bodyPr>
          <a:lstStyle/>
          <a:p>
            <a:r>
              <a:rPr lang="en-US" dirty="0">
                <a:solidFill>
                  <a:schemeClr val="bg1"/>
                </a:solidFill>
              </a:rPr>
              <a:t>Latch Enable (LE)</a:t>
            </a:r>
          </a:p>
        </p:txBody>
      </p:sp>
      <p:sp>
        <p:nvSpPr>
          <p:cNvPr id="22" name="TextBox 21">
            <a:extLst>
              <a:ext uri="{FF2B5EF4-FFF2-40B4-BE49-F238E27FC236}">
                <a16:creationId xmlns:a16="http://schemas.microsoft.com/office/drawing/2014/main" id="{57D3D861-5117-C23E-8445-E0162A5D4402}"/>
              </a:ext>
            </a:extLst>
          </p:cNvPr>
          <p:cNvSpPr txBox="1"/>
          <p:nvPr/>
        </p:nvSpPr>
        <p:spPr>
          <a:xfrm>
            <a:off x="6249893" y="5801615"/>
            <a:ext cx="1970411" cy="369332"/>
          </a:xfrm>
          <a:prstGeom prst="rect">
            <a:avLst/>
          </a:prstGeom>
          <a:noFill/>
        </p:spPr>
        <p:txBody>
          <a:bodyPr wrap="none" rtlCol="0">
            <a:spAutoFit/>
          </a:bodyPr>
          <a:lstStyle/>
          <a:p>
            <a:r>
              <a:rPr lang="en-US" dirty="0">
                <a:solidFill>
                  <a:schemeClr val="bg1"/>
                </a:solidFill>
              </a:rPr>
              <a:t>Output Enable (OE)</a:t>
            </a:r>
          </a:p>
        </p:txBody>
      </p:sp>
    </p:spTree>
    <p:extLst>
      <p:ext uri="{BB962C8B-B14F-4D97-AF65-F5344CB8AC3E}">
        <p14:creationId xmlns:p14="http://schemas.microsoft.com/office/powerpoint/2010/main" val="1014765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9B21-9AEA-E14C-247B-AD1C6032AA9C}"/>
              </a:ext>
            </a:extLst>
          </p:cNvPr>
          <p:cNvSpPr>
            <a:spLocks noGrp="1"/>
          </p:cNvSpPr>
          <p:nvPr>
            <p:ph type="title"/>
          </p:nvPr>
        </p:nvSpPr>
        <p:spPr/>
        <p:txBody>
          <a:bodyPr/>
          <a:lstStyle/>
          <a:p>
            <a:r>
              <a:rPr lang="en-US" dirty="0">
                <a:solidFill>
                  <a:schemeClr val="bg1"/>
                </a:solidFill>
              </a:rPr>
              <a:t>HOW DO WE Perform multichannel stimulation?</a:t>
            </a:r>
          </a:p>
        </p:txBody>
      </p:sp>
      <p:sp>
        <p:nvSpPr>
          <p:cNvPr id="5" name="Text Placeholder 4">
            <a:extLst>
              <a:ext uri="{FF2B5EF4-FFF2-40B4-BE49-F238E27FC236}">
                <a16:creationId xmlns:a16="http://schemas.microsoft.com/office/drawing/2014/main" id="{82E2DA3C-1660-3341-EE85-AF7A1D0164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5068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389CA7-649D-A45E-7BF6-853F72BE2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B1EF0-777D-5983-EA13-DF4E5999BFCE}"/>
              </a:ext>
            </a:extLst>
          </p:cNvPr>
          <p:cNvSpPr>
            <a:spLocks noGrp="1"/>
          </p:cNvSpPr>
          <p:nvPr>
            <p:ph type="title"/>
          </p:nvPr>
        </p:nvSpPr>
        <p:spPr/>
        <p:txBody>
          <a:bodyPr/>
          <a:lstStyle/>
          <a:p>
            <a:r>
              <a:rPr lang="en-US" dirty="0"/>
              <a:t>Answer 3: D-type Latch</a:t>
            </a:r>
          </a:p>
        </p:txBody>
      </p:sp>
      <p:graphicFrame>
        <p:nvGraphicFramePr>
          <p:cNvPr id="4" name="Table 3">
            <a:extLst>
              <a:ext uri="{FF2B5EF4-FFF2-40B4-BE49-F238E27FC236}">
                <a16:creationId xmlns:a16="http://schemas.microsoft.com/office/drawing/2014/main" id="{002FFD4F-8438-B86F-23E9-A9AEABE132D7}"/>
              </a:ext>
            </a:extLst>
          </p:cNvPr>
          <p:cNvGraphicFramePr>
            <a:graphicFrameLocks noGrp="1"/>
          </p:cNvGraphicFramePr>
          <p:nvPr>
            <p:extLst>
              <p:ext uri="{D42A27DB-BD31-4B8C-83A1-F6EECF244321}">
                <p14:modId xmlns:p14="http://schemas.microsoft.com/office/powerpoint/2010/main" val="2888519028"/>
              </p:ext>
            </p:extLst>
          </p:nvPr>
        </p:nvGraphicFramePr>
        <p:xfrm>
          <a:off x="1141413" y="1818482"/>
          <a:ext cx="8178800" cy="1114424"/>
        </p:xfrm>
        <a:graphic>
          <a:graphicData uri="http://schemas.openxmlformats.org/drawingml/2006/table">
            <a:tbl>
              <a:tblPr firstRow="1" bandRow="1">
                <a:tableStyleId>{5C22544A-7EE6-4342-B048-85BDC9FD1C3A}</a:tableStyleId>
              </a:tblPr>
              <a:tblGrid>
                <a:gridCol w="2044700">
                  <a:extLst>
                    <a:ext uri="{9D8B030D-6E8A-4147-A177-3AD203B41FA5}">
                      <a16:colId xmlns:a16="http://schemas.microsoft.com/office/drawing/2014/main" val="403252991"/>
                    </a:ext>
                  </a:extLst>
                </a:gridCol>
                <a:gridCol w="2044700">
                  <a:extLst>
                    <a:ext uri="{9D8B030D-6E8A-4147-A177-3AD203B41FA5}">
                      <a16:colId xmlns:a16="http://schemas.microsoft.com/office/drawing/2014/main" val="983772060"/>
                    </a:ext>
                  </a:extLst>
                </a:gridCol>
                <a:gridCol w="2044700">
                  <a:extLst>
                    <a:ext uri="{9D8B030D-6E8A-4147-A177-3AD203B41FA5}">
                      <a16:colId xmlns:a16="http://schemas.microsoft.com/office/drawing/2014/main" val="1225258312"/>
                    </a:ext>
                  </a:extLst>
                </a:gridCol>
                <a:gridCol w="2044700">
                  <a:extLst>
                    <a:ext uri="{9D8B030D-6E8A-4147-A177-3AD203B41FA5}">
                      <a16:colId xmlns:a16="http://schemas.microsoft.com/office/drawing/2014/main" val="1734702524"/>
                    </a:ext>
                  </a:extLst>
                </a:gridCol>
              </a:tblGrid>
              <a:tr h="557212">
                <a:tc>
                  <a:txBody>
                    <a:bodyPr/>
                    <a:lstStyle/>
                    <a:p>
                      <a:pPr algn="ctr"/>
                      <a:r>
                        <a:rPr lang="en-US" sz="2400" dirty="0"/>
                        <a:t>Output Enable</a:t>
                      </a:r>
                    </a:p>
                  </a:txBody>
                  <a:tcPr/>
                </a:tc>
                <a:tc>
                  <a:txBody>
                    <a:bodyPr/>
                    <a:lstStyle/>
                    <a:p>
                      <a:pPr algn="ctr"/>
                      <a:r>
                        <a:rPr lang="en-US" sz="2400" dirty="0"/>
                        <a:t>Latch Enable</a:t>
                      </a:r>
                    </a:p>
                  </a:txBody>
                  <a:tcPr/>
                </a:tc>
                <a:tc>
                  <a:txBody>
                    <a:bodyPr/>
                    <a:lstStyle/>
                    <a:p>
                      <a:pPr algn="ctr"/>
                      <a:r>
                        <a:rPr lang="en-US" sz="2400" dirty="0"/>
                        <a:t>D</a:t>
                      </a:r>
                    </a:p>
                  </a:txBody>
                  <a:tcPr/>
                </a:tc>
                <a:tc>
                  <a:txBody>
                    <a:bodyPr/>
                    <a:lstStyle/>
                    <a:p>
                      <a:pPr algn="ctr"/>
                      <a:r>
                        <a:rPr lang="en-US" sz="2400" dirty="0"/>
                        <a:t>Q</a:t>
                      </a:r>
                    </a:p>
                  </a:txBody>
                  <a:tcPr/>
                </a:tc>
                <a:extLst>
                  <a:ext uri="{0D108BD9-81ED-4DB2-BD59-A6C34878D82A}">
                    <a16:rowId xmlns:a16="http://schemas.microsoft.com/office/drawing/2014/main" val="173990533"/>
                  </a:ext>
                </a:extLst>
              </a:tr>
              <a:tr h="557212">
                <a:tc>
                  <a:txBody>
                    <a:bodyPr/>
                    <a:lstStyle/>
                    <a:p>
                      <a:pPr algn="ctr"/>
                      <a:r>
                        <a:rPr lang="en-US" sz="2400" dirty="0"/>
                        <a:t>High</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Z (float)</a:t>
                      </a:r>
                    </a:p>
                  </a:txBody>
                  <a:tcPr/>
                </a:tc>
                <a:extLst>
                  <a:ext uri="{0D108BD9-81ED-4DB2-BD59-A6C34878D82A}">
                    <a16:rowId xmlns:a16="http://schemas.microsoft.com/office/drawing/2014/main" val="3884235660"/>
                  </a:ext>
                </a:extLst>
              </a:tr>
            </a:tbl>
          </a:graphicData>
        </a:graphic>
      </p:graphicFrame>
      <p:sp>
        <p:nvSpPr>
          <p:cNvPr id="5" name="Title 1">
            <a:extLst>
              <a:ext uri="{FF2B5EF4-FFF2-40B4-BE49-F238E27FC236}">
                <a16:creationId xmlns:a16="http://schemas.microsoft.com/office/drawing/2014/main" id="{1B254E67-49AA-085A-081C-4EEB79B59DF9}"/>
              </a:ext>
            </a:extLst>
          </p:cNvPr>
          <p:cNvSpPr txBox="1">
            <a:spLocks/>
          </p:cNvSpPr>
          <p:nvPr/>
        </p:nvSpPr>
        <p:spPr>
          <a:xfrm>
            <a:off x="1141413" y="293290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Z is a high impedance state that allows nothing else through, no signal is sent anywhere in this state (hard stop of anything)</a:t>
            </a:r>
          </a:p>
        </p:txBody>
      </p:sp>
    </p:spTree>
    <p:extLst>
      <p:ext uri="{BB962C8B-B14F-4D97-AF65-F5344CB8AC3E}">
        <p14:creationId xmlns:p14="http://schemas.microsoft.com/office/powerpoint/2010/main" val="1524096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07912D-8B5D-3076-8712-0B3F013FD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07765-8C2E-521F-0151-97298E854849}"/>
              </a:ext>
            </a:extLst>
          </p:cNvPr>
          <p:cNvSpPr>
            <a:spLocks noGrp="1"/>
          </p:cNvSpPr>
          <p:nvPr>
            <p:ph type="title"/>
          </p:nvPr>
        </p:nvSpPr>
        <p:spPr/>
        <p:txBody>
          <a:bodyPr/>
          <a:lstStyle/>
          <a:p>
            <a:r>
              <a:rPr lang="en-US" dirty="0"/>
              <a:t>Answer 3: D-type Latch</a:t>
            </a:r>
          </a:p>
        </p:txBody>
      </p:sp>
      <p:graphicFrame>
        <p:nvGraphicFramePr>
          <p:cNvPr id="4" name="Table 3">
            <a:extLst>
              <a:ext uri="{FF2B5EF4-FFF2-40B4-BE49-F238E27FC236}">
                <a16:creationId xmlns:a16="http://schemas.microsoft.com/office/drawing/2014/main" id="{C741EDD4-98D7-0772-832F-85400F72C662}"/>
              </a:ext>
            </a:extLst>
          </p:cNvPr>
          <p:cNvGraphicFramePr>
            <a:graphicFrameLocks noGrp="1"/>
          </p:cNvGraphicFramePr>
          <p:nvPr>
            <p:extLst>
              <p:ext uri="{D42A27DB-BD31-4B8C-83A1-F6EECF244321}">
                <p14:modId xmlns:p14="http://schemas.microsoft.com/office/powerpoint/2010/main" val="1508912566"/>
              </p:ext>
            </p:extLst>
          </p:nvPr>
        </p:nvGraphicFramePr>
        <p:xfrm>
          <a:off x="1141413" y="1818482"/>
          <a:ext cx="8178800" cy="1671636"/>
        </p:xfrm>
        <a:graphic>
          <a:graphicData uri="http://schemas.openxmlformats.org/drawingml/2006/table">
            <a:tbl>
              <a:tblPr firstRow="1" bandRow="1">
                <a:tableStyleId>{5C22544A-7EE6-4342-B048-85BDC9FD1C3A}</a:tableStyleId>
              </a:tblPr>
              <a:tblGrid>
                <a:gridCol w="2044700">
                  <a:extLst>
                    <a:ext uri="{9D8B030D-6E8A-4147-A177-3AD203B41FA5}">
                      <a16:colId xmlns:a16="http://schemas.microsoft.com/office/drawing/2014/main" val="403252991"/>
                    </a:ext>
                  </a:extLst>
                </a:gridCol>
                <a:gridCol w="2044700">
                  <a:extLst>
                    <a:ext uri="{9D8B030D-6E8A-4147-A177-3AD203B41FA5}">
                      <a16:colId xmlns:a16="http://schemas.microsoft.com/office/drawing/2014/main" val="983772060"/>
                    </a:ext>
                  </a:extLst>
                </a:gridCol>
                <a:gridCol w="2044700">
                  <a:extLst>
                    <a:ext uri="{9D8B030D-6E8A-4147-A177-3AD203B41FA5}">
                      <a16:colId xmlns:a16="http://schemas.microsoft.com/office/drawing/2014/main" val="1225258312"/>
                    </a:ext>
                  </a:extLst>
                </a:gridCol>
                <a:gridCol w="2044700">
                  <a:extLst>
                    <a:ext uri="{9D8B030D-6E8A-4147-A177-3AD203B41FA5}">
                      <a16:colId xmlns:a16="http://schemas.microsoft.com/office/drawing/2014/main" val="1734702524"/>
                    </a:ext>
                  </a:extLst>
                </a:gridCol>
              </a:tblGrid>
              <a:tr h="557212">
                <a:tc>
                  <a:txBody>
                    <a:bodyPr/>
                    <a:lstStyle/>
                    <a:p>
                      <a:pPr algn="ctr"/>
                      <a:r>
                        <a:rPr lang="en-US" sz="2400" dirty="0"/>
                        <a:t>Output Enable</a:t>
                      </a:r>
                    </a:p>
                  </a:txBody>
                  <a:tcPr/>
                </a:tc>
                <a:tc>
                  <a:txBody>
                    <a:bodyPr/>
                    <a:lstStyle/>
                    <a:p>
                      <a:pPr algn="ctr"/>
                      <a:r>
                        <a:rPr lang="en-US" sz="2400" dirty="0"/>
                        <a:t>Latch Enable</a:t>
                      </a:r>
                    </a:p>
                  </a:txBody>
                  <a:tcPr/>
                </a:tc>
                <a:tc>
                  <a:txBody>
                    <a:bodyPr/>
                    <a:lstStyle/>
                    <a:p>
                      <a:pPr algn="ctr"/>
                      <a:r>
                        <a:rPr lang="en-US" sz="2400" dirty="0"/>
                        <a:t>D</a:t>
                      </a:r>
                    </a:p>
                  </a:txBody>
                  <a:tcPr/>
                </a:tc>
                <a:tc>
                  <a:txBody>
                    <a:bodyPr/>
                    <a:lstStyle/>
                    <a:p>
                      <a:pPr algn="ctr"/>
                      <a:r>
                        <a:rPr lang="en-US" sz="2400" dirty="0"/>
                        <a:t>Q</a:t>
                      </a:r>
                    </a:p>
                  </a:txBody>
                  <a:tcPr/>
                </a:tc>
                <a:extLst>
                  <a:ext uri="{0D108BD9-81ED-4DB2-BD59-A6C34878D82A}">
                    <a16:rowId xmlns:a16="http://schemas.microsoft.com/office/drawing/2014/main" val="173990533"/>
                  </a:ext>
                </a:extLst>
              </a:tr>
              <a:tr h="557212">
                <a:tc>
                  <a:txBody>
                    <a:bodyPr/>
                    <a:lstStyle/>
                    <a:p>
                      <a:pPr algn="ctr"/>
                      <a:r>
                        <a:rPr lang="en-US" sz="2400" dirty="0"/>
                        <a:t>High</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Z (float)</a:t>
                      </a:r>
                    </a:p>
                  </a:txBody>
                  <a:tcPr/>
                </a:tc>
                <a:extLst>
                  <a:ext uri="{0D108BD9-81ED-4DB2-BD59-A6C34878D82A}">
                    <a16:rowId xmlns:a16="http://schemas.microsoft.com/office/drawing/2014/main" val="3884235660"/>
                  </a:ext>
                </a:extLst>
              </a:tr>
              <a:tr h="557212">
                <a:tc>
                  <a:txBody>
                    <a:bodyPr/>
                    <a:lstStyle/>
                    <a:p>
                      <a:pPr algn="ctr"/>
                      <a:r>
                        <a:rPr lang="en-US" sz="2400" dirty="0"/>
                        <a:t>Low</a:t>
                      </a:r>
                    </a:p>
                  </a:txBody>
                  <a:tcPr/>
                </a:tc>
                <a:tc>
                  <a:txBody>
                    <a:bodyPr/>
                    <a:lstStyle/>
                    <a:p>
                      <a:pPr algn="ctr"/>
                      <a:r>
                        <a:rPr lang="en-US" sz="2400" dirty="0"/>
                        <a:t>Low</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tc>
                <a:tc>
                  <a:txBody>
                    <a:bodyPr/>
                    <a:lstStyle/>
                    <a:p>
                      <a:pPr algn="ctr"/>
                      <a:r>
                        <a:rPr lang="en-US" sz="2400" dirty="0"/>
                        <a:t>Q</a:t>
                      </a:r>
                      <a:r>
                        <a:rPr lang="en-US" sz="2400" baseline="-25000" dirty="0"/>
                        <a:t>t-1</a:t>
                      </a:r>
                      <a:endParaRPr lang="en-US" sz="2400" dirty="0"/>
                    </a:p>
                  </a:txBody>
                  <a:tcPr/>
                </a:tc>
                <a:extLst>
                  <a:ext uri="{0D108BD9-81ED-4DB2-BD59-A6C34878D82A}">
                    <a16:rowId xmlns:a16="http://schemas.microsoft.com/office/drawing/2014/main" val="3851207372"/>
                  </a:ext>
                </a:extLst>
              </a:tr>
            </a:tbl>
          </a:graphicData>
        </a:graphic>
      </p:graphicFrame>
      <p:sp>
        <p:nvSpPr>
          <p:cNvPr id="3" name="Title 1">
            <a:extLst>
              <a:ext uri="{FF2B5EF4-FFF2-40B4-BE49-F238E27FC236}">
                <a16:creationId xmlns:a16="http://schemas.microsoft.com/office/drawing/2014/main" id="{953DE05B-1DC2-6A59-B0EE-DD6EE8ACC45D}"/>
              </a:ext>
            </a:extLst>
          </p:cNvPr>
          <p:cNvSpPr txBox="1">
            <a:spLocks/>
          </p:cNvSpPr>
          <p:nvPr/>
        </p:nvSpPr>
        <p:spPr>
          <a:xfrm>
            <a:off x="1128713" y="35014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Q</a:t>
            </a:r>
            <a:r>
              <a:rPr lang="en-US" sz="2800" baseline="-25000" dirty="0"/>
              <a:t>t-1 </a:t>
            </a:r>
            <a:r>
              <a:rPr lang="en-US" sz="2800" dirty="0"/>
              <a:t>is the state that was previously enabled (that state is latched in)</a:t>
            </a:r>
          </a:p>
        </p:txBody>
      </p:sp>
    </p:spTree>
    <p:extLst>
      <p:ext uri="{BB962C8B-B14F-4D97-AF65-F5344CB8AC3E}">
        <p14:creationId xmlns:p14="http://schemas.microsoft.com/office/powerpoint/2010/main" val="2456980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8F65D0-3C17-D8FF-60FD-4024542EA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55728-46FD-DF0B-B977-049C00FBA865}"/>
              </a:ext>
            </a:extLst>
          </p:cNvPr>
          <p:cNvSpPr>
            <a:spLocks noGrp="1"/>
          </p:cNvSpPr>
          <p:nvPr>
            <p:ph type="title"/>
          </p:nvPr>
        </p:nvSpPr>
        <p:spPr/>
        <p:txBody>
          <a:bodyPr/>
          <a:lstStyle/>
          <a:p>
            <a:r>
              <a:rPr lang="en-US" dirty="0"/>
              <a:t>Answer 3: D-type Latch</a:t>
            </a:r>
          </a:p>
        </p:txBody>
      </p:sp>
      <p:graphicFrame>
        <p:nvGraphicFramePr>
          <p:cNvPr id="4" name="Table 3">
            <a:extLst>
              <a:ext uri="{FF2B5EF4-FFF2-40B4-BE49-F238E27FC236}">
                <a16:creationId xmlns:a16="http://schemas.microsoft.com/office/drawing/2014/main" id="{EFE0BF90-2C80-E88E-0F5F-7E776DE75009}"/>
              </a:ext>
            </a:extLst>
          </p:cNvPr>
          <p:cNvGraphicFramePr>
            <a:graphicFrameLocks noGrp="1"/>
          </p:cNvGraphicFramePr>
          <p:nvPr>
            <p:extLst>
              <p:ext uri="{D42A27DB-BD31-4B8C-83A1-F6EECF244321}">
                <p14:modId xmlns:p14="http://schemas.microsoft.com/office/powerpoint/2010/main" val="4207769454"/>
              </p:ext>
            </p:extLst>
          </p:nvPr>
        </p:nvGraphicFramePr>
        <p:xfrm>
          <a:off x="1141413" y="1818482"/>
          <a:ext cx="8178800" cy="2228848"/>
        </p:xfrm>
        <a:graphic>
          <a:graphicData uri="http://schemas.openxmlformats.org/drawingml/2006/table">
            <a:tbl>
              <a:tblPr firstRow="1" bandRow="1">
                <a:tableStyleId>{5C22544A-7EE6-4342-B048-85BDC9FD1C3A}</a:tableStyleId>
              </a:tblPr>
              <a:tblGrid>
                <a:gridCol w="2044700">
                  <a:extLst>
                    <a:ext uri="{9D8B030D-6E8A-4147-A177-3AD203B41FA5}">
                      <a16:colId xmlns:a16="http://schemas.microsoft.com/office/drawing/2014/main" val="403252991"/>
                    </a:ext>
                  </a:extLst>
                </a:gridCol>
                <a:gridCol w="2044700">
                  <a:extLst>
                    <a:ext uri="{9D8B030D-6E8A-4147-A177-3AD203B41FA5}">
                      <a16:colId xmlns:a16="http://schemas.microsoft.com/office/drawing/2014/main" val="983772060"/>
                    </a:ext>
                  </a:extLst>
                </a:gridCol>
                <a:gridCol w="2044700">
                  <a:extLst>
                    <a:ext uri="{9D8B030D-6E8A-4147-A177-3AD203B41FA5}">
                      <a16:colId xmlns:a16="http://schemas.microsoft.com/office/drawing/2014/main" val="1225258312"/>
                    </a:ext>
                  </a:extLst>
                </a:gridCol>
                <a:gridCol w="2044700">
                  <a:extLst>
                    <a:ext uri="{9D8B030D-6E8A-4147-A177-3AD203B41FA5}">
                      <a16:colId xmlns:a16="http://schemas.microsoft.com/office/drawing/2014/main" val="1734702524"/>
                    </a:ext>
                  </a:extLst>
                </a:gridCol>
              </a:tblGrid>
              <a:tr h="557212">
                <a:tc>
                  <a:txBody>
                    <a:bodyPr/>
                    <a:lstStyle/>
                    <a:p>
                      <a:pPr algn="ctr"/>
                      <a:r>
                        <a:rPr lang="en-US" sz="2400" dirty="0"/>
                        <a:t>Output Enable</a:t>
                      </a:r>
                    </a:p>
                  </a:txBody>
                  <a:tcPr/>
                </a:tc>
                <a:tc>
                  <a:txBody>
                    <a:bodyPr/>
                    <a:lstStyle/>
                    <a:p>
                      <a:pPr algn="ctr"/>
                      <a:r>
                        <a:rPr lang="en-US" sz="2400" dirty="0"/>
                        <a:t>Latch Enable</a:t>
                      </a:r>
                    </a:p>
                  </a:txBody>
                  <a:tcPr/>
                </a:tc>
                <a:tc>
                  <a:txBody>
                    <a:bodyPr/>
                    <a:lstStyle/>
                    <a:p>
                      <a:pPr algn="ctr"/>
                      <a:r>
                        <a:rPr lang="en-US" sz="2400" dirty="0"/>
                        <a:t>D</a:t>
                      </a:r>
                    </a:p>
                  </a:txBody>
                  <a:tcPr/>
                </a:tc>
                <a:tc>
                  <a:txBody>
                    <a:bodyPr/>
                    <a:lstStyle/>
                    <a:p>
                      <a:pPr algn="ctr"/>
                      <a:r>
                        <a:rPr lang="en-US" sz="2400" dirty="0"/>
                        <a:t>Q</a:t>
                      </a:r>
                    </a:p>
                  </a:txBody>
                  <a:tcPr/>
                </a:tc>
                <a:extLst>
                  <a:ext uri="{0D108BD9-81ED-4DB2-BD59-A6C34878D82A}">
                    <a16:rowId xmlns:a16="http://schemas.microsoft.com/office/drawing/2014/main" val="173990533"/>
                  </a:ext>
                </a:extLst>
              </a:tr>
              <a:tr h="557212">
                <a:tc>
                  <a:txBody>
                    <a:bodyPr/>
                    <a:lstStyle/>
                    <a:p>
                      <a:pPr algn="ctr"/>
                      <a:r>
                        <a:rPr lang="en-US" sz="2400" dirty="0"/>
                        <a:t>High</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Z (float)</a:t>
                      </a:r>
                    </a:p>
                  </a:txBody>
                  <a:tcPr/>
                </a:tc>
                <a:extLst>
                  <a:ext uri="{0D108BD9-81ED-4DB2-BD59-A6C34878D82A}">
                    <a16:rowId xmlns:a16="http://schemas.microsoft.com/office/drawing/2014/main" val="3884235660"/>
                  </a:ext>
                </a:extLst>
              </a:tr>
              <a:tr h="557212">
                <a:tc>
                  <a:txBody>
                    <a:bodyPr/>
                    <a:lstStyle/>
                    <a:p>
                      <a:pPr algn="ctr"/>
                      <a:r>
                        <a:rPr lang="en-US" sz="2400" dirty="0"/>
                        <a:t>Low</a:t>
                      </a:r>
                    </a:p>
                  </a:txBody>
                  <a:tcPr/>
                </a:tc>
                <a:tc>
                  <a:txBody>
                    <a:bodyPr/>
                    <a:lstStyle/>
                    <a:p>
                      <a:pPr algn="ctr"/>
                      <a:r>
                        <a:rPr lang="en-US" sz="2400" dirty="0"/>
                        <a:t>Low</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tc>
                <a:tc>
                  <a:txBody>
                    <a:bodyPr/>
                    <a:lstStyle/>
                    <a:p>
                      <a:pPr algn="ctr"/>
                      <a:r>
                        <a:rPr lang="en-US" sz="2400" dirty="0"/>
                        <a:t>Q</a:t>
                      </a:r>
                      <a:r>
                        <a:rPr lang="en-US" sz="2400" baseline="-25000" dirty="0"/>
                        <a:t>t-1</a:t>
                      </a:r>
                      <a:endParaRPr lang="en-US" sz="2400" dirty="0"/>
                    </a:p>
                  </a:txBody>
                  <a:tcPr/>
                </a:tc>
                <a:extLst>
                  <a:ext uri="{0D108BD9-81ED-4DB2-BD59-A6C34878D82A}">
                    <a16:rowId xmlns:a16="http://schemas.microsoft.com/office/drawing/2014/main" val="3851207372"/>
                  </a:ext>
                </a:extLst>
              </a:tr>
              <a:tr h="557212">
                <a:tc>
                  <a:txBody>
                    <a:bodyPr/>
                    <a:lstStyle/>
                    <a:p>
                      <a:pPr algn="ctr"/>
                      <a:r>
                        <a:rPr lang="en-US" sz="2400" dirty="0"/>
                        <a:t>Low</a:t>
                      </a:r>
                    </a:p>
                  </a:txBody>
                  <a:tcPr/>
                </a:tc>
                <a:tc>
                  <a:txBody>
                    <a:bodyPr/>
                    <a:lstStyle/>
                    <a:p>
                      <a:pPr algn="ctr"/>
                      <a:r>
                        <a:rPr lang="en-US" sz="2400" dirty="0"/>
                        <a:t>High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Low</a:t>
                      </a:r>
                    </a:p>
                  </a:txBody>
                  <a:tcPr/>
                </a:tc>
                <a:tc>
                  <a:txBody>
                    <a:bodyPr/>
                    <a:lstStyle/>
                    <a:p>
                      <a:pPr algn="ctr"/>
                      <a:r>
                        <a:rPr lang="en-US" sz="2400" dirty="0"/>
                        <a:t>Low</a:t>
                      </a:r>
                    </a:p>
                  </a:txBody>
                  <a:tcPr/>
                </a:tc>
                <a:extLst>
                  <a:ext uri="{0D108BD9-81ED-4DB2-BD59-A6C34878D82A}">
                    <a16:rowId xmlns:a16="http://schemas.microsoft.com/office/drawing/2014/main" val="368365260"/>
                  </a:ext>
                </a:extLst>
              </a:tr>
            </a:tbl>
          </a:graphicData>
        </a:graphic>
      </p:graphicFrame>
      <p:sp>
        <p:nvSpPr>
          <p:cNvPr id="3" name="Title 1">
            <a:extLst>
              <a:ext uri="{FF2B5EF4-FFF2-40B4-BE49-F238E27FC236}">
                <a16:creationId xmlns:a16="http://schemas.microsoft.com/office/drawing/2014/main" id="{E3B8EBEF-1D25-8B94-773E-CD19BA12C02E}"/>
              </a:ext>
            </a:extLst>
          </p:cNvPr>
          <p:cNvSpPr txBox="1">
            <a:spLocks/>
          </p:cNvSpPr>
          <p:nvPr/>
        </p:nvSpPr>
        <p:spPr>
          <a:xfrm>
            <a:off x="1141413" y="402162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Our given D state is low while latch enable is on, so it changes the output state to low, no matter the previous state</a:t>
            </a:r>
          </a:p>
        </p:txBody>
      </p:sp>
    </p:spTree>
    <p:extLst>
      <p:ext uri="{BB962C8B-B14F-4D97-AF65-F5344CB8AC3E}">
        <p14:creationId xmlns:p14="http://schemas.microsoft.com/office/powerpoint/2010/main" val="3068069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3F6AC0-4A27-F441-E2EC-0FE705E6E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64D51-7740-AED1-8C14-CB6CB6B19C95}"/>
              </a:ext>
            </a:extLst>
          </p:cNvPr>
          <p:cNvSpPr>
            <a:spLocks noGrp="1"/>
          </p:cNvSpPr>
          <p:nvPr>
            <p:ph type="title"/>
          </p:nvPr>
        </p:nvSpPr>
        <p:spPr/>
        <p:txBody>
          <a:bodyPr/>
          <a:lstStyle/>
          <a:p>
            <a:r>
              <a:rPr lang="en-US" dirty="0"/>
              <a:t>Answer 3: D-type Latch</a:t>
            </a:r>
          </a:p>
        </p:txBody>
      </p:sp>
      <p:graphicFrame>
        <p:nvGraphicFramePr>
          <p:cNvPr id="4" name="Table 3">
            <a:extLst>
              <a:ext uri="{FF2B5EF4-FFF2-40B4-BE49-F238E27FC236}">
                <a16:creationId xmlns:a16="http://schemas.microsoft.com/office/drawing/2014/main" id="{8C103465-CAFF-24BA-DA3D-7E7555DF1570}"/>
              </a:ext>
            </a:extLst>
          </p:cNvPr>
          <p:cNvGraphicFramePr>
            <a:graphicFrameLocks noGrp="1"/>
          </p:cNvGraphicFramePr>
          <p:nvPr>
            <p:extLst>
              <p:ext uri="{D42A27DB-BD31-4B8C-83A1-F6EECF244321}">
                <p14:modId xmlns:p14="http://schemas.microsoft.com/office/powerpoint/2010/main" val="2166651252"/>
              </p:ext>
            </p:extLst>
          </p:nvPr>
        </p:nvGraphicFramePr>
        <p:xfrm>
          <a:off x="1141413" y="1818482"/>
          <a:ext cx="8178800" cy="2786060"/>
        </p:xfrm>
        <a:graphic>
          <a:graphicData uri="http://schemas.openxmlformats.org/drawingml/2006/table">
            <a:tbl>
              <a:tblPr firstRow="1" bandRow="1">
                <a:tableStyleId>{5C22544A-7EE6-4342-B048-85BDC9FD1C3A}</a:tableStyleId>
              </a:tblPr>
              <a:tblGrid>
                <a:gridCol w="2044700">
                  <a:extLst>
                    <a:ext uri="{9D8B030D-6E8A-4147-A177-3AD203B41FA5}">
                      <a16:colId xmlns:a16="http://schemas.microsoft.com/office/drawing/2014/main" val="403252991"/>
                    </a:ext>
                  </a:extLst>
                </a:gridCol>
                <a:gridCol w="2044700">
                  <a:extLst>
                    <a:ext uri="{9D8B030D-6E8A-4147-A177-3AD203B41FA5}">
                      <a16:colId xmlns:a16="http://schemas.microsoft.com/office/drawing/2014/main" val="983772060"/>
                    </a:ext>
                  </a:extLst>
                </a:gridCol>
                <a:gridCol w="2044700">
                  <a:extLst>
                    <a:ext uri="{9D8B030D-6E8A-4147-A177-3AD203B41FA5}">
                      <a16:colId xmlns:a16="http://schemas.microsoft.com/office/drawing/2014/main" val="1225258312"/>
                    </a:ext>
                  </a:extLst>
                </a:gridCol>
                <a:gridCol w="2044700">
                  <a:extLst>
                    <a:ext uri="{9D8B030D-6E8A-4147-A177-3AD203B41FA5}">
                      <a16:colId xmlns:a16="http://schemas.microsoft.com/office/drawing/2014/main" val="1734702524"/>
                    </a:ext>
                  </a:extLst>
                </a:gridCol>
              </a:tblGrid>
              <a:tr h="557212">
                <a:tc>
                  <a:txBody>
                    <a:bodyPr/>
                    <a:lstStyle/>
                    <a:p>
                      <a:pPr algn="ctr"/>
                      <a:r>
                        <a:rPr lang="en-US" sz="2400" dirty="0"/>
                        <a:t>Output Enable</a:t>
                      </a:r>
                    </a:p>
                  </a:txBody>
                  <a:tcPr/>
                </a:tc>
                <a:tc>
                  <a:txBody>
                    <a:bodyPr/>
                    <a:lstStyle/>
                    <a:p>
                      <a:pPr algn="ctr"/>
                      <a:r>
                        <a:rPr lang="en-US" sz="2400" dirty="0"/>
                        <a:t>Latch Enable</a:t>
                      </a:r>
                    </a:p>
                  </a:txBody>
                  <a:tcPr/>
                </a:tc>
                <a:tc>
                  <a:txBody>
                    <a:bodyPr/>
                    <a:lstStyle/>
                    <a:p>
                      <a:pPr algn="ctr"/>
                      <a:r>
                        <a:rPr lang="en-US" sz="2400" dirty="0"/>
                        <a:t>D</a:t>
                      </a:r>
                    </a:p>
                  </a:txBody>
                  <a:tcPr/>
                </a:tc>
                <a:tc>
                  <a:txBody>
                    <a:bodyPr/>
                    <a:lstStyle/>
                    <a:p>
                      <a:pPr algn="ctr"/>
                      <a:r>
                        <a:rPr lang="en-US" sz="2400" dirty="0"/>
                        <a:t>Q</a:t>
                      </a:r>
                    </a:p>
                  </a:txBody>
                  <a:tcPr/>
                </a:tc>
                <a:extLst>
                  <a:ext uri="{0D108BD9-81ED-4DB2-BD59-A6C34878D82A}">
                    <a16:rowId xmlns:a16="http://schemas.microsoft.com/office/drawing/2014/main" val="173990533"/>
                  </a:ext>
                </a:extLst>
              </a:tr>
              <a:tr h="557212">
                <a:tc>
                  <a:txBody>
                    <a:bodyPr/>
                    <a:lstStyle/>
                    <a:p>
                      <a:pPr algn="ctr"/>
                      <a:r>
                        <a:rPr lang="en-US" sz="2400" dirty="0"/>
                        <a:t>High</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Z (float)</a:t>
                      </a:r>
                    </a:p>
                  </a:txBody>
                  <a:tcPr/>
                </a:tc>
                <a:extLst>
                  <a:ext uri="{0D108BD9-81ED-4DB2-BD59-A6C34878D82A}">
                    <a16:rowId xmlns:a16="http://schemas.microsoft.com/office/drawing/2014/main" val="3884235660"/>
                  </a:ext>
                </a:extLst>
              </a:tr>
              <a:tr h="557212">
                <a:tc>
                  <a:txBody>
                    <a:bodyPr/>
                    <a:lstStyle/>
                    <a:p>
                      <a:pPr algn="ctr"/>
                      <a:r>
                        <a:rPr lang="en-US" sz="2400" dirty="0"/>
                        <a:t>Low</a:t>
                      </a:r>
                    </a:p>
                  </a:txBody>
                  <a:tcPr/>
                </a:tc>
                <a:tc>
                  <a:txBody>
                    <a:bodyPr/>
                    <a:lstStyle/>
                    <a:p>
                      <a:pPr algn="ctr"/>
                      <a:r>
                        <a:rPr lang="en-US" sz="2400" dirty="0"/>
                        <a:t>Low</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t>
                      </a:r>
                    </a:p>
                  </a:txBody>
                  <a:tcPr/>
                </a:tc>
                <a:tc>
                  <a:txBody>
                    <a:bodyPr/>
                    <a:lstStyle/>
                    <a:p>
                      <a:pPr algn="ctr"/>
                      <a:r>
                        <a:rPr lang="en-US" sz="2400" dirty="0"/>
                        <a:t>Q</a:t>
                      </a:r>
                      <a:r>
                        <a:rPr lang="en-US" sz="2400" baseline="-25000" dirty="0"/>
                        <a:t>t-1</a:t>
                      </a:r>
                      <a:endParaRPr lang="en-US" sz="2400" dirty="0"/>
                    </a:p>
                  </a:txBody>
                  <a:tcPr/>
                </a:tc>
                <a:extLst>
                  <a:ext uri="{0D108BD9-81ED-4DB2-BD59-A6C34878D82A}">
                    <a16:rowId xmlns:a16="http://schemas.microsoft.com/office/drawing/2014/main" val="3851207372"/>
                  </a:ext>
                </a:extLst>
              </a:tr>
              <a:tr h="557212">
                <a:tc>
                  <a:txBody>
                    <a:bodyPr/>
                    <a:lstStyle/>
                    <a:p>
                      <a:pPr algn="ctr"/>
                      <a:r>
                        <a:rPr lang="en-US" sz="2400" dirty="0"/>
                        <a:t>Low</a:t>
                      </a:r>
                    </a:p>
                  </a:txBody>
                  <a:tcPr/>
                </a:tc>
                <a:tc>
                  <a:txBody>
                    <a:bodyPr/>
                    <a:lstStyle/>
                    <a:p>
                      <a:pPr algn="ctr"/>
                      <a:r>
                        <a:rPr lang="en-US" sz="2400" dirty="0"/>
                        <a:t>High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Low</a:t>
                      </a:r>
                    </a:p>
                  </a:txBody>
                  <a:tcPr/>
                </a:tc>
                <a:tc>
                  <a:txBody>
                    <a:bodyPr/>
                    <a:lstStyle/>
                    <a:p>
                      <a:pPr algn="ctr"/>
                      <a:r>
                        <a:rPr lang="en-US" sz="2400" dirty="0"/>
                        <a:t>Low</a:t>
                      </a:r>
                    </a:p>
                  </a:txBody>
                  <a:tcPr/>
                </a:tc>
                <a:extLst>
                  <a:ext uri="{0D108BD9-81ED-4DB2-BD59-A6C34878D82A}">
                    <a16:rowId xmlns:a16="http://schemas.microsoft.com/office/drawing/2014/main" val="368365260"/>
                  </a:ext>
                </a:extLst>
              </a:tr>
              <a:tr h="557212">
                <a:tc>
                  <a:txBody>
                    <a:bodyPr/>
                    <a:lstStyle/>
                    <a:p>
                      <a:pPr algn="ctr"/>
                      <a:r>
                        <a:rPr lang="en-US" sz="2400" dirty="0"/>
                        <a:t>Low</a:t>
                      </a:r>
                    </a:p>
                  </a:txBody>
                  <a:tcPr/>
                </a:tc>
                <a:tc>
                  <a:txBody>
                    <a:bodyPr/>
                    <a:lstStyle/>
                    <a:p>
                      <a:pPr algn="ctr"/>
                      <a:r>
                        <a:rPr lang="en-US" sz="2400" dirty="0"/>
                        <a:t>High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High</a:t>
                      </a:r>
                    </a:p>
                  </a:txBody>
                  <a:tcPr/>
                </a:tc>
                <a:tc>
                  <a:txBody>
                    <a:bodyPr/>
                    <a:lstStyle/>
                    <a:p>
                      <a:pPr algn="ctr"/>
                      <a:r>
                        <a:rPr lang="en-US" sz="2400" dirty="0"/>
                        <a:t>High</a:t>
                      </a:r>
                    </a:p>
                  </a:txBody>
                  <a:tcPr/>
                </a:tc>
                <a:extLst>
                  <a:ext uri="{0D108BD9-81ED-4DB2-BD59-A6C34878D82A}">
                    <a16:rowId xmlns:a16="http://schemas.microsoft.com/office/drawing/2014/main" val="245224387"/>
                  </a:ext>
                </a:extLst>
              </a:tr>
            </a:tbl>
          </a:graphicData>
        </a:graphic>
      </p:graphicFrame>
      <p:sp>
        <p:nvSpPr>
          <p:cNvPr id="3" name="Title 1">
            <a:extLst>
              <a:ext uri="{FF2B5EF4-FFF2-40B4-BE49-F238E27FC236}">
                <a16:creationId xmlns:a16="http://schemas.microsoft.com/office/drawing/2014/main" id="{B2671FFF-EEB6-19EB-0F6E-46BA8622581D}"/>
              </a:ext>
            </a:extLst>
          </p:cNvPr>
          <p:cNvSpPr txBox="1">
            <a:spLocks/>
          </p:cNvSpPr>
          <p:nvPr/>
        </p:nvSpPr>
        <p:spPr>
          <a:xfrm>
            <a:off x="1141413" y="450800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dirty="0"/>
              <a:t>Our given D state is High while latch enable is on, so it changes the output state to low, no matter the previous state</a:t>
            </a:r>
          </a:p>
        </p:txBody>
      </p:sp>
    </p:spTree>
    <p:extLst>
      <p:ext uri="{BB962C8B-B14F-4D97-AF65-F5344CB8AC3E}">
        <p14:creationId xmlns:p14="http://schemas.microsoft.com/office/powerpoint/2010/main" val="44353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A3E944-2E99-7600-2C92-01CC93DAC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C308B-0649-46BD-577F-D6835AB593F7}"/>
              </a:ext>
            </a:extLst>
          </p:cNvPr>
          <p:cNvSpPr>
            <a:spLocks noGrp="1"/>
          </p:cNvSpPr>
          <p:nvPr>
            <p:ph type="title"/>
          </p:nvPr>
        </p:nvSpPr>
        <p:spPr/>
        <p:txBody>
          <a:bodyPr/>
          <a:lstStyle/>
          <a:p>
            <a:r>
              <a:rPr lang="en-US" dirty="0"/>
              <a:t>Answer 3: D-Type </a:t>
            </a:r>
            <a:r>
              <a:rPr lang="en-US" dirty="0" err="1"/>
              <a:t>LAtch</a:t>
            </a:r>
            <a:endParaRPr lang="en-US" dirty="0"/>
          </a:p>
        </p:txBody>
      </p:sp>
      <p:sp>
        <p:nvSpPr>
          <p:cNvPr id="5" name="Content Placeholder 4">
            <a:extLst>
              <a:ext uri="{FF2B5EF4-FFF2-40B4-BE49-F238E27FC236}">
                <a16:creationId xmlns:a16="http://schemas.microsoft.com/office/drawing/2014/main" id="{66F0B5D3-AEF5-DB18-1E37-1B05AB82A97F}"/>
              </a:ext>
            </a:extLst>
          </p:cNvPr>
          <p:cNvSpPr>
            <a:spLocks noGrp="1"/>
          </p:cNvSpPr>
          <p:nvPr>
            <p:ph idx="1"/>
          </p:nvPr>
        </p:nvSpPr>
        <p:spPr>
          <a:xfrm>
            <a:off x="1141412" y="2249487"/>
            <a:ext cx="9905999" cy="3989995"/>
          </a:xfrm>
        </p:spPr>
        <p:txBody>
          <a:bodyPr>
            <a:normAutofit/>
          </a:bodyPr>
          <a:lstStyle/>
          <a:p>
            <a:r>
              <a:rPr lang="en-US" dirty="0"/>
              <a:t>Given this logic, we can set 32 different states to “High” or “Low” for our 16 SP3T switches</a:t>
            </a:r>
          </a:p>
          <a:p>
            <a:r>
              <a:rPr lang="en-US" u="sng" dirty="0"/>
              <a:t>Issue at hand: we don’t want to use 32 pins</a:t>
            </a:r>
          </a:p>
          <a:p>
            <a:endParaRPr lang="en-US" dirty="0"/>
          </a:p>
        </p:txBody>
      </p:sp>
    </p:spTree>
    <p:extLst>
      <p:ext uri="{BB962C8B-B14F-4D97-AF65-F5344CB8AC3E}">
        <p14:creationId xmlns:p14="http://schemas.microsoft.com/office/powerpoint/2010/main" val="2281559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D7CC8A-63B9-2F2F-F465-5745DDF76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95C48-D50B-3EF7-5BC3-45775DEC8D62}"/>
              </a:ext>
            </a:extLst>
          </p:cNvPr>
          <p:cNvSpPr>
            <a:spLocks noGrp="1"/>
          </p:cNvSpPr>
          <p:nvPr>
            <p:ph type="title"/>
          </p:nvPr>
        </p:nvSpPr>
        <p:spPr/>
        <p:txBody>
          <a:bodyPr/>
          <a:lstStyle/>
          <a:p>
            <a:r>
              <a:rPr lang="en-US" dirty="0"/>
              <a:t>Answer 3: Octal transparent D-Type Latch</a:t>
            </a:r>
          </a:p>
        </p:txBody>
      </p:sp>
      <p:sp>
        <p:nvSpPr>
          <p:cNvPr id="5" name="Content Placeholder 4">
            <a:extLst>
              <a:ext uri="{FF2B5EF4-FFF2-40B4-BE49-F238E27FC236}">
                <a16:creationId xmlns:a16="http://schemas.microsoft.com/office/drawing/2014/main" id="{D5ED6BB8-2C79-CAB2-837E-591759B33DBB}"/>
              </a:ext>
            </a:extLst>
          </p:cNvPr>
          <p:cNvSpPr>
            <a:spLocks noGrp="1"/>
          </p:cNvSpPr>
          <p:nvPr>
            <p:ph idx="1"/>
          </p:nvPr>
        </p:nvSpPr>
        <p:spPr>
          <a:xfrm>
            <a:off x="1141413" y="2249487"/>
            <a:ext cx="5805488" cy="3989995"/>
          </a:xfrm>
        </p:spPr>
        <p:txBody>
          <a:bodyPr>
            <a:normAutofit lnSpcReduction="10000"/>
          </a:bodyPr>
          <a:lstStyle/>
          <a:p>
            <a:r>
              <a:rPr lang="en-US" dirty="0"/>
              <a:t>How this works:</a:t>
            </a:r>
          </a:p>
          <a:p>
            <a:pPr lvl="1"/>
            <a:r>
              <a:rPr lang="en-US" dirty="0"/>
              <a:t>There is the </a:t>
            </a:r>
            <a:r>
              <a:rPr lang="en-US" b="1" dirty="0"/>
              <a:t>latch enable pin </a:t>
            </a:r>
            <a:r>
              <a:rPr lang="en-US" dirty="0"/>
              <a:t>on each of these. </a:t>
            </a:r>
            <a:r>
              <a:rPr lang="en-US" b="1" dirty="0"/>
              <a:t>Each</a:t>
            </a:r>
            <a:r>
              <a:rPr lang="en-US" dirty="0"/>
              <a:t> </a:t>
            </a:r>
            <a:r>
              <a:rPr lang="en-US" b="1" dirty="0"/>
              <a:t>individual part’s</a:t>
            </a:r>
            <a:r>
              <a:rPr lang="en-US" dirty="0"/>
              <a:t> latch enable is connected to a pin on the Arduino/Raspberry Pi.  </a:t>
            </a:r>
            <a:r>
              <a:rPr lang="en-US" b="1" dirty="0"/>
              <a:t>Only when this pin is activated </a:t>
            </a:r>
            <a:r>
              <a:rPr lang="en-US" dirty="0"/>
              <a:t>will the signal from our output change to high or low. This allows us to use </a:t>
            </a:r>
            <a:r>
              <a:rPr lang="en-US" b="1" dirty="0"/>
              <a:t>the same 8 pins </a:t>
            </a:r>
            <a:r>
              <a:rPr lang="en-US" dirty="0"/>
              <a:t>to control each board individually.</a:t>
            </a:r>
          </a:p>
          <a:p>
            <a:pPr lvl="1"/>
            <a:r>
              <a:rPr lang="en-US" dirty="0"/>
              <a:t>With 4 of these latches, we would only need </a:t>
            </a:r>
            <a:r>
              <a:rPr lang="en-US" b="1" dirty="0"/>
              <a:t>one Output Enable pin</a:t>
            </a:r>
            <a:r>
              <a:rPr lang="en-US" dirty="0"/>
              <a:t>, </a:t>
            </a:r>
            <a:r>
              <a:rPr lang="en-US" b="1" dirty="0"/>
              <a:t>4 Latch Enable</a:t>
            </a:r>
            <a:r>
              <a:rPr lang="en-US" dirty="0"/>
              <a:t> pins, and </a:t>
            </a:r>
            <a:r>
              <a:rPr lang="en-US" b="1" dirty="0"/>
              <a:t>8 “D” Pins </a:t>
            </a:r>
            <a:r>
              <a:rPr lang="en-US" dirty="0"/>
              <a:t>to get all our outputs</a:t>
            </a:r>
            <a:endParaRPr lang="en-US" b="1" dirty="0"/>
          </a:p>
        </p:txBody>
      </p:sp>
      <p:pic>
        <p:nvPicPr>
          <p:cNvPr id="3" name="Picture 2" descr="A black and white rectangular chart with numbers&#10;&#10;Description automatically generated">
            <a:extLst>
              <a:ext uri="{FF2B5EF4-FFF2-40B4-BE49-F238E27FC236}">
                <a16:creationId xmlns:a16="http://schemas.microsoft.com/office/drawing/2014/main" id="{7C343B43-3EA2-7199-CCDE-904029BF3F3F}"/>
              </a:ext>
            </a:extLst>
          </p:cNvPr>
          <p:cNvPicPr>
            <a:picLocks noChangeAspect="1"/>
          </p:cNvPicPr>
          <p:nvPr/>
        </p:nvPicPr>
        <p:blipFill>
          <a:blip r:embed="rId2"/>
          <a:stretch>
            <a:fillRect/>
          </a:stretch>
        </p:blipFill>
        <p:spPr>
          <a:xfrm>
            <a:off x="7937501" y="2175906"/>
            <a:ext cx="2770620" cy="4063576"/>
          </a:xfrm>
          <a:prstGeom prst="rect">
            <a:avLst/>
          </a:prstGeom>
        </p:spPr>
      </p:pic>
    </p:spTree>
    <p:extLst>
      <p:ext uri="{BB962C8B-B14F-4D97-AF65-F5344CB8AC3E}">
        <p14:creationId xmlns:p14="http://schemas.microsoft.com/office/powerpoint/2010/main" val="298909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940F-63BD-956F-6257-538447DFF666}"/>
              </a:ext>
            </a:extLst>
          </p:cNvPr>
          <p:cNvSpPr>
            <a:spLocks noGrp="1"/>
          </p:cNvSpPr>
          <p:nvPr>
            <p:ph type="title"/>
          </p:nvPr>
        </p:nvSpPr>
        <p:spPr/>
        <p:txBody>
          <a:bodyPr/>
          <a:lstStyle/>
          <a:p>
            <a:r>
              <a:rPr lang="en-US" dirty="0">
                <a:solidFill>
                  <a:schemeClr val="bg1"/>
                </a:solidFill>
              </a:rPr>
              <a:t>Background: Clinical Electrical Brain Stimulation</a:t>
            </a:r>
          </a:p>
        </p:txBody>
      </p:sp>
      <p:pic>
        <p:nvPicPr>
          <p:cNvPr id="7" name="Picture 6" descr="Diagram&#10;&#10;Description automatically generated">
            <a:extLst>
              <a:ext uri="{FF2B5EF4-FFF2-40B4-BE49-F238E27FC236}">
                <a16:creationId xmlns:a16="http://schemas.microsoft.com/office/drawing/2014/main" id="{17A40BAE-FD35-0B7D-B5E1-BF5CA36C2E2F}"/>
              </a:ext>
            </a:extLst>
          </p:cNvPr>
          <p:cNvPicPr>
            <a:picLocks noChangeAspect="1"/>
          </p:cNvPicPr>
          <p:nvPr/>
        </p:nvPicPr>
        <p:blipFill>
          <a:blip r:embed="rId3"/>
          <a:stretch>
            <a:fillRect/>
          </a:stretch>
        </p:blipFill>
        <p:spPr>
          <a:xfrm>
            <a:off x="7904019" y="1851874"/>
            <a:ext cx="3143392" cy="4217623"/>
          </a:xfrm>
          <a:prstGeom prst="rect">
            <a:avLst/>
          </a:prstGeom>
        </p:spPr>
      </p:pic>
      <p:sp>
        <p:nvSpPr>
          <p:cNvPr id="8" name="TextBox 7">
            <a:extLst>
              <a:ext uri="{FF2B5EF4-FFF2-40B4-BE49-F238E27FC236}">
                <a16:creationId xmlns:a16="http://schemas.microsoft.com/office/drawing/2014/main" id="{B16DFD1B-C869-8D1F-BBF9-93AB9A269420}"/>
              </a:ext>
            </a:extLst>
          </p:cNvPr>
          <p:cNvSpPr txBox="1"/>
          <p:nvPr/>
        </p:nvSpPr>
        <p:spPr>
          <a:xfrm>
            <a:off x="7709820" y="6108677"/>
            <a:ext cx="3550848" cy="215444"/>
          </a:xfrm>
          <a:prstGeom prst="rect">
            <a:avLst/>
          </a:prstGeom>
          <a:noFill/>
        </p:spPr>
        <p:txBody>
          <a:bodyPr wrap="square">
            <a:spAutoFit/>
          </a:bodyPr>
          <a:lstStyle/>
          <a:p>
            <a:r>
              <a:rPr lang="en-US" sz="800" b="0" i="1" u="sng" dirty="0">
                <a:solidFill>
                  <a:schemeClr val="bg1"/>
                </a:solidFill>
                <a:effectLst/>
                <a:latin typeface="IBM Plex Sans" panose="020F0502020204030204" pitchFamily="34" charset="0"/>
                <a:hlinkClick r:id="rId4">
                  <a:extLst>
                    <a:ext uri="{A12FA001-AC4F-418D-AE19-62706E023703}">
                      <ahyp:hlinkClr xmlns:ahyp="http://schemas.microsoft.com/office/drawing/2018/hyperlinkcolor" val="tx"/>
                    </a:ext>
                  </a:extLst>
                </a:hlinkClick>
              </a:rPr>
              <a:t>https://www.healthplexus.net/files/content/2017/0708/0708dbs_m1.png</a:t>
            </a:r>
            <a:endParaRPr lang="en-US" sz="800" dirty="0">
              <a:solidFill>
                <a:schemeClr val="bg1"/>
              </a:solidFill>
            </a:endParaRPr>
          </a:p>
        </p:txBody>
      </p:sp>
      <p:sp>
        <p:nvSpPr>
          <p:cNvPr id="9" name="Content Placeholder 2">
            <a:extLst>
              <a:ext uri="{FF2B5EF4-FFF2-40B4-BE49-F238E27FC236}">
                <a16:creationId xmlns:a16="http://schemas.microsoft.com/office/drawing/2014/main" id="{547F34D1-510D-E79D-EC95-318C15C77BA4}"/>
              </a:ext>
            </a:extLst>
          </p:cNvPr>
          <p:cNvSpPr>
            <a:spLocks noGrp="1"/>
          </p:cNvSpPr>
          <p:nvPr>
            <p:ph idx="1"/>
          </p:nvPr>
        </p:nvSpPr>
        <p:spPr>
          <a:xfrm>
            <a:off x="0" y="1729007"/>
            <a:ext cx="6921844" cy="4747751"/>
          </a:xfrm>
        </p:spPr>
        <p:txBody>
          <a:bodyPr>
            <a:normAutofit/>
          </a:bodyPr>
          <a:lstStyle/>
          <a:p>
            <a:pPr marL="0" indent="0">
              <a:lnSpc>
                <a:spcPct val="120000"/>
              </a:lnSpc>
              <a:buNone/>
            </a:pPr>
            <a:r>
              <a:rPr lang="en-US" sz="3000" dirty="0">
                <a:solidFill>
                  <a:schemeClr val="bg1"/>
                </a:solidFill>
                <a:latin typeface="Avenir" panose="02000503020000020003" pitchFamily="2" charset="0"/>
              </a:rPr>
              <a:t>		</a:t>
            </a:r>
            <a:r>
              <a:rPr lang="en-US" sz="3000" u="sng" dirty="0">
                <a:solidFill>
                  <a:schemeClr val="bg1"/>
                </a:solidFill>
                <a:latin typeface="Avenir" panose="02000503020000020003" pitchFamily="2" charset="0"/>
              </a:rPr>
              <a:t>Current clinical uses</a:t>
            </a:r>
          </a:p>
          <a:p>
            <a:pPr lvl="1">
              <a:lnSpc>
                <a:spcPct val="120000"/>
              </a:lnSpc>
            </a:pPr>
            <a:endParaRPr lang="en-US" sz="2000" dirty="0">
              <a:solidFill>
                <a:schemeClr val="bg1"/>
              </a:solidFill>
              <a:latin typeface="Avenir Medium" panose="02000503020000020003" pitchFamily="2" charset="0"/>
            </a:endParaRPr>
          </a:p>
          <a:p>
            <a:pPr lvl="1">
              <a:lnSpc>
                <a:spcPct val="120000"/>
              </a:lnSpc>
            </a:pPr>
            <a:r>
              <a:rPr lang="en-US" sz="2000" dirty="0">
                <a:solidFill>
                  <a:schemeClr val="bg1"/>
                </a:solidFill>
                <a:latin typeface="Avenir Medium" panose="02000503020000020003" pitchFamily="2" charset="0"/>
              </a:rPr>
              <a:t>Movement disorders</a:t>
            </a:r>
          </a:p>
          <a:p>
            <a:pPr lvl="2">
              <a:lnSpc>
                <a:spcPct val="120000"/>
              </a:lnSpc>
            </a:pPr>
            <a:r>
              <a:rPr lang="en-US" sz="1800" dirty="0">
                <a:solidFill>
                  <a:schemeClr val="bg1"/>
                </a:solidFill>
                <a:latin typeface="Avenir" panose="02000503020000020003" pitchFamily="2" charset="0"/>
              </a:rPr>
              <a:t>Parkinson’s disease</a:t>
            </a:r>
          </a:p>
          <a:p>
            <a:pPr lvl="2">
              <a:lnSpc>
                <a:spcPct val="120000"/>
              </a:lnSpc>
            </a:pPr>
            <a:r>
              <a:rPr lang="en-US" sz="1800" dirty="0">
                <a:solidFill>
                  <a:schemeClr val="bg1"/>
                </a:solidFill>
                <a:latin typeface="Avenir" panose="02000503020000020003" pitchFamily="2" charset="0"/>
              </a:rPr>
              <a:t>Essential Tremor </a:t>
            </a:r>
          </a:p>
          <a:p>
            <a:pPr lvl="2">
              <a:lnSpc>
                <a:spcPct val="120000"/>
              </a:lnSpc>
            </a:pPr>
            <a:r>
              <a:rPr lang="en-US" sz="1800" dirty="0">
                <a:solidFill>
                  <a:schemeClr val="bg1"/>
                </a:solidFill>
                <a:latin typeface="Avenir" panose="02000503020000020003" pitchFamily="2" charset="0"/>
              </a:rPr>
              <a:t>Dystonia</a:t>
            </a:r>
            <a:endParaRPr lang="en-US" sz="2000" dirty="0">
              <a:solidFill>
                <a:schemeClr val="bg1"/>
              </a:solidFill>
              <a:latin typeface="Avenir" panose="02000503020000020003" pitchFamily="2" charset="0"/>
            </a:endParaRPr>
          </a:p>
          <a:p>
            <a:pPr lvl="6">
              <a:lnSpc>
                <a:spcPct val="120000"/>
              </a:lnSpc>
            </a:pPr>
            <a:r>
              <a:rPr lang="en-US" sz="2200" dirty="0">
                <a:solidFill>
                  <a:schemeClr val="bg1"/>
                </a:solidFill>
                <a:latin typeface="Avenir Medium" panose="02000503020000020003" pitchFamily="2" charset="0"/>
              </a:rPr>
              <a:t>Epilepsy</a:t>
            </a:r>
          </a:p>
          <a:p>
            <a:pPr marL="0" indent="0">
              <a:buNone/>
            </a:pPr>
            <a:r>
              <a:rPr lang="en-US" b="1" i="1" dirty="0">
                <a:solidFill>
                  <a:schemeClr val="bg1"/>
                </a:solidFill>
                <a:latin typeface="Avenir Black Oblique" panose="02000503020000020003" pitchFamily="2" charset="0"/>
              </a:rPr>
              <a:t>			</a:t>
            </a:r>
            <a:r>
              <a:rPr lang="en-US" sz="3500" b="1" i="1" dirty="0">
                <a:solidFill>
                  <a:schemeClr val="bg1"/>
                </a:solidFill>
                <a:latin typeface="Avenir Black Oblique" panose="02000503020000020003" pitchFamily="2" charset="0"/>
              </a:rPr>
              <a:t>	</a:t>
            </a:r>
          </a:p>
          <a:p>
            <a:endParaRPr lang="en-US" dirty="0">
              <a:solidFill>
                <a:schemeClr val="bg1"/>
              </a:solidFill>
            </a:endParaRPr>
          </a:p>
          <a:p>
            <a:endParaRPr lang="en-US" dirty="0">
              <a:solidFill>
                <a:schemeClr val="bg1"/>
              </a:solidFill>
            </a:endParaRPr>
          </a:p>
        </p:txBody>
      </p:sp>
      <p:sp>
        <p:nvSpPr>
          <p:cNvPr id="10" name="TextBox 9">
            <a:extLst>
              <a:ext uri="{FF2B5EF4-FFF2-40B4-BE49-F238E27FC236}">
                <a16:creationId xmlns:a16="http://schemas.microsoft.com/office/drawing/2014/main" id="{23F87E35-2359-55A6-7A1C-17CF51064639}"/>
              </a:ext>
            </a:extLst>
          </p:cNvPr>
          <p:cNvSpPr txBox="1"/>
          <p:nvPr/>
        </p:nvSpPr>
        <p:spPr>
          <a:xfrm>
            <a:off x="3195513" y="2787611"/>
            <a:ext cx="4704931" cy="1735860"/>
          </a:xfrm>
          <a:prstGeom prst="rect">
            <a:avLst/>
          </a:prstGeom>
          <a:noFill/>
        </p:spPr>
        <p:txBody>
          <a:bodyPr wrap="square" rtlCol="0">
            <a:spAutoFit/>
          </a:bodyPr>
          <a:lstStyle/>
          <a:p>
            <a:pPr marL="800100" lvl="1" indent="-342900">
              <a:lnSpc>
                <a:spcPct val="120000"/>
              </a:lnSpc>
              <a:buFont typeface="Arial" panose="020B0604020202020204" pitchFamily="34" charset="0"/>
              <a:buChar char="•"/>
            </a:pPr>
            <a:r>
              <a:rPr lang="en-US" sz="2000" dirty="0">
                <a:solidFill>
                  <a:schemeClr val="bg1"/>
                </a:solidFill>
                <a:latin typeface="Avenir Medium" panose="02000503020000020003" pitchFamily="2" charset="0"/>
              </a:rPr>
              <a:t>Mental health disorders</a:t>
            </a:r>
          </a:p>
          <a:p>
            <a:pPr marL="1200150" lvl="2" indent="-285750">
              <a:lnSpc>
                <a:spcPct val="120000"/>
              </a:lnSpc>
              <a:buFont typeface="Arial" panose="020B0604020202020204" pitchFamily="34" charset="0"/>
              <a:buChar char="•"/>
            </a:pPr>
            <a:r>
              <a:rPr lang="en-US" sz="1800" dirty="0">
                <a:solidFill>
                  <a:schemeClr val="bg1"/>
                </a:solidFill>
                <a:latin typeface="Avenir" panose="02000503020000020003" pitchFamily="2" charset="0"/>
              </a:rPr>
              <a:t>Obsessive Compulsive Disorder</a:t>
            </a:r>
          </a:p>
          <a:p>
            <a:pPr marL="1200150" lvl="2" indent="-285750">
              <a:lnSpc>
                <a:spcPct val="120000"/>
              </a:lnSpc>
              <a:buFont typeface="Arial" panose="020B0604020202020204" pitchFamily="34" charset="0"/>
              <a:buChar char="•"/>
            </a:pPr>
            <a:r>
              <a:rPr lang="en-US" sz="1800" dirty="0">
                <a:solidFill>
                  <a:schemeClr val="bg1"/>
                </a:solidFill>
                <a:latin typeface="Avenir" panose="02000503020000020003" pitchFamily="2" charset="0"/>
              </a:rPr>
              <a:t>Schizophrenia</a:t>
            </a:r>
          </a:p>
          <a:p>
            <a:pPr marL="1200150" lvl="2" indent="-285750">
              <a:lnSpc>
                <a:spcPct val="120000"/>
              </a:lnSpc>
              <a:buFont typeface="Arial" panose="020B0604020202020204" pitchFamily="34" charset="0"/>
              <a:buChar char="•"/>
            </a:pPr>
            <a:r>
              <a:rPr lang="en-US" sz="1800" dirty="0">
                <a:solidFill>
                  <a:schemeClr val="bg1"/>
                </a:solidFill>
                <a:latin typeface="Avenir" panose="02000503020000020003" pitchFamily="2" charset="0"/>
              </a:rPr>
              <a:t>Major Depressive Disorder</a:t>
            </a:r>
          </a:p>
          <a:p>
            <a:endParaRPr lang="en-US" dirty="0">
              <a:solidFill>
                <a:schemeClr val="bg1"/>
              </a:solidFill>
            </a:endParaRPr>
          </a:p>
        </p:txBody>
      </p:sp>
    </p:spTree>
    <p:extLst>
      <p:ext uri="{BB962C8B-B14F-4D97-AF65-F5344CB8AC3E}">
        <p14:creationId xmlns:p14="http://schemas.microsoft.com/office/powerpoint/2010/main" val="2988734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E75F-2753-5E9C-00FF-7B85CA282C54}"/>
              </a:ext>
            </a:extLst>
          </p:cNvPr>
          <p:cNvSpPr>
            <a:spLocks noGrp="1"/>
          </p:cNvSpPr>
          <p:nvPr>
            <p:ph type="title"/>
          </p:nvPr>
        </p:nvSpPr>
        <p:spPr/>
        <p:txBody>
          <a:bodyPr/>
          <a:lstStyle/>
          <a:p>
            <a:r>
              <a:rPr lang="en-US" dirty="0">
                <a:solidFill>
                  <a:schemeClr val="bg1"/>
                </a:solidFill>
              </a:rPr>
              <a:t>Background: Multichannel Stimulation</a:t>
            </a:r>
          </a:p>
        </p:txBody>
      </p:sp>
      <p:pic>
        <p:nvPicPr>
          <p:cNvPr id="5" name="Content Placeholder 4" descr="A screenshot of a computer&#10;&#10;Description automatically generated">
            <a:extLst>
              <a:ext uri="{FF2B5EF4-FFF2-40B4-BE49-F238E27FC236}">
                <a16:creationId xmlns:a16="http://schemas.microsoft.com/office/drawing/2014/main" id="{FFAFF116-217B-BDD0-D9DB-B6CCC600C56F}"/>
              </a:ext>
            </a:extLst>
          </p:cNvPr>
          <p:cNvPicPr>
            <a:picLocks noGrp="1" noChangeAspect="1"/>
          </p:cNvPicPr>
          <p:nvPr>
            <p:ph idx="1"/>
          </p:nvPr>
        </p:nvPicPr>
        <p:blipFill rotWithShape="1">
          <a:blip r:embed="rId3"/>
          <a:srcRect b="25898"/>
          <a:stretch/>
        </p:blipFill>
        <p:spPr>
          <a:xfrm>
            <a:off x="1305522" y="1658144"/>
            <a:ext cx="8142521" cy="2624489"/>
          </a:xfrm>
        </p:spPr>
      </p:pic>
      <p:pic>
        <p:nvPicPr>
          <p:cNvPr id="3" name="Picture 2" descr="A square metal plate with many spikes&#10;&#10;Description automatically generated with medium confidence">
            <a:extLst>
              <a:ext uri="{FF2B5EF4-FFF2-40B4-BE49-F238E27FC236}">
                <a16:creationId xmlns:a16="http://schemas.microsoft.com/office/drawing/2014/main" id="{18F9F1DC-6D2B-1FED-299C-C9F54AEB2291}"/>
              </a:ext>
            </a:extLst>
          </p:cNvPr>
          <p:cNvPicPr>
            <a:picLocks noChangeAspect="1"/>
          </p:cNvPicPr>
          <p:nvPr/>
        </p:nvPicPr>
        <p:blipFill rotWithShape="1">
          <a:blip r:embed="rId4"/>
          <a:srcRect b="21901"/>
          <a:stretch/>
        </p:blipFill>
        <p:spPr>
          <a:xfrm>
            <a:off x="1305522" y="4425846"/>
            <a:ext cx="3343645" cy="2163688"/>
          </a:xfrm>
          <a:prstGeom prst="rect">
            <a:avLst/>
          </a:prstGeom>
        </p:spPr>
      </p:pic>
      <p:pic>
        <p:nvPicPr>
          <p:cNvPr id="6" name="Picture 5" descr="Close-up of a human body&#10;&#10;Description automatically generated">
            <a:extLst>
              <a:ext uri="{FF2B5EF4-FFF2-40B4-BE49-F238E27FC236}">
                <a16:creationId xmlns:a16="http://schemas.microsoft.com/office/drawing/2014/main" id="{DA306D5E-FCD3-582B-D29C-6E3FDD8DE384}"/>
              </a:ext>
            </a:extLst>
          </p:cNvPr>
          <p:cNvPicPr>
            <a:picLocks noChangeAspect="1"/>
          </p:cNvPicPr>
          <p:nvPr/>
        </p:nvPicPr>
        <p:blipFill>
          <a:blip r:embed="rId5"/>
          <a:stretch>
            <a:fillRect/>
          </a:stretch>
        </p:blipFill>
        <p:spPr>
          <a:xfrm>
            <a:off x="6360408" y="4425846"/>
            <a:ext cx="2364853" cy="2133005"/>
          </a:xfrm>
          <a:prstGeom prst="rect">
            <a:avLst/>
          </a:prstGeom>
        </p:spPr>
      </p:pic>
    </p:spTree>
    <p:extLst>
      <p:ext uri="{BB962C8B-B14F-4D97-AF65-F5344CB8AC3E}">
        <p14:creationId xmlns:p14="http://schemas.microsoft.com/office/powerpoint/2010/main" val="2888248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11C7-5E71-41B1-0892-1EA499C3E6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5FE42C-1783-70FC-697F-78EB184BAA7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38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9B21-9AEA-E14C-247B-AD1C6032AA9C}"/>
              </a:ext>
            </a:extLst>
          </p:cNvPr>
          <p:cNvSpPr>
            <a:spLocks noGrp="1"/>
          </p:cNvSpPr>
          <p:nvPr>
            <p:ph type="title"/>
          </p:nvPr>
        </p:nvSpPr>
        <p:spPr/>
        <p:txBody>
          <a:bodyPr/>
          <a:lstStyle/>
          <a:p>
            <a:r>
              <a:rPr lang="en-US" dirty="0">
                <a:solidFill>
                  <a:schemeClr val="bg1"/>
                </a:solidFill>
              </a:rPr>
              <a:t>HOW DO WE Perform multichannel stimulation?</a:t>
            </a:r>
          </a:p>
        </p:txBody>
      </p:sp>
      <p:sp>
        <p:nvSpPr>
          <p:cNvPr id="5" name="Text Placeholder 4">
            <a:extLst>
              <a:ext uri="{FF2B5EF4-FFF2-40B4-BE49-F238E27FC236}">
                <a16:creationId xmlns:a16="http://schemas.microsoft.com/office/drawing/2014/main" id="{82E2DA3C-1660-3341-EE85-AF7A1D016444}"/>
              </a:ext>
            </a:extLst>
          </p:cNvPr>
          <p:cNvSpPr>
            <a:spLocks noGrp="1"/>
          </p:cNvSpPr>
          <p:nvPr>
            <p:ph type="body" idx="1"/>
          </p:nvPr>
        </p:nvSpPr>
        <p:spPr/>
        <p:txBody>
          <a:bodyPr/>
          <a:lstStyle/>
          <a:p>
            <a:r>
              <a:rPr lang="en-US" dirty="0">
                <a:solidFill>
                  <a:schemeClr val="bg1"/>
                </a:solidFill>
              </a:rPr>
              <a:t>Switches!</a:t>
            </a:r>
          </a:p>
        </p:txBody>
      </p:sp>
    </p:spTree>
    <p:extLst>
      <p:ext uri="{BB962C8B-B14F-4D97-AF65-F5344CB8AC3E}">
        <p14:creationId xmlns:p14="http://schemas.microsoft.com/office/powerpoint/2010/main" val="25227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9D3AD-8C5F-0F12-9607-FFAC1B522C9C}"/>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5517233-0BF8-942A-3EED-83A4A65F600E}"/>
              </a:ext>
            </a:extLst>
          </p:cNvPr>
          <p:cNvSpPr/>
          <p:nvPr/>
        </p:nvSpPr>
        <p:spPr>
          <a:xfrm>
            <a:off x="4643945" y="4468094"/>
            <a:ext cx="5417608" cy="2389906"/>
          </a:xfrm>
          <a:prstGeom prst="roundRect">
            <a:avLst/>
          </a:prstGeom>
          <a:solidFill>
            <a:schemeClr val="bg1">
              <a:alpha val="25151"/>
            </a:schemeClr>
          </a:solidFill>
          <a:ln>
            <a:solidFill>
              <a:schemeClr val="accent1">
                <a:shade val="15000"/>
                <a:alpha val="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6F209-EDAA-F643-2072-9D0C03B517A6}"/>
              </a:ext>
            </a:extLst>
          </p:cNvPr>
          <p:cNvSpPr>
            <a:spLocks noGrp="1"/>
          </p:cNvSpPr>
          <p:nvPr>
            <p:ph type="title"/>
          </p:nvPr>
        </p:nvSpPr>
        <p:spPr/>
        <p:txBody>
          <a:bodyPr>
            <a:normAutofit/>
          </a:bodyPr>
          <a:lstStyle/>
          <a:p>
            <a:r>
              <a:rPr lang="en-US" sz="3400" dirty="0">
                <a:solidFill>
                  <a:schemeClr val="bg1"/>
                </a:solidFill>
              </a:rPr>
              <a:t>Potential Solution #1: Physical 3-STATE Switch</a:t>
            </a:r>
          </a:p>
        </p:txBody>
      </p:sp>
      <p:sp>
        <p:nvSpPr>
          <p:cNvPr id="3" name="Content Placeholder 2">
            <a:extLst>
              <a:ext uri="{FF2B5EF4-FFF2-40B4-BE49-F238E27FC236}">
                <a16:creationId xmlns:a16="http://schemas.microsoft.com/office/drawing/2014/main" id="{4DA7F2AE-AD79-CA5D-7AAF-2EEF5A582DE0}"/>
              </a:ext>
            </a:extLst>
          </p:cNvPr>
          <p:cNvSpPr>
            <a:spLocks noGrp="1"/>
          </p:cNvSpPr>
          <p:nvPr>
            <p:ph idx="1"/>
          </p:nvPr>
        </p:nvSpPr>
        <p:spPr>
          <a:xfrm>
            <a:off x="1141413" y="1870186"/>
            <a:ext cx="9905998" cy="3541714"/>
          </a:xfrm>
        </p:spPr>
        <p:txBody>
          <a:bodyPr/>
          <a:lstStyle/>
          <a:p>
            <a:pPr marL="0" indent="0">
              <a:buNone/>
            </a:pPr>
            <a:r>
              <a:rPr lang="en-US" dirty="0">
                <a:solidFill>
                  <a:schemeClr val="bg1"/>
                </a:solidFill>
              </a:rPr>
              <a:t>Physical 3 State Switch for</a:t>
            </a:r>
            <a:r>
              <a:rPr lang="en-US" b="1" dirty="0">
                <a:solidFill>
                  <a:schemeClr val="bg1"/>
                </a:solidFill>
              </a:rPr>
              <a:t> CATHODE, GROUND, </a:t>
            </a:r>
            <a:r>
              <a:rPr lang="en-US" sz="1600" dirty="0">
                <a:solidFill>
                  <a:schemeClr val="bg1"/>
                </a:solidFill>
              </a:rPr>
              <a:t>AND</a:t>
            </a:r>
            <a:r>
              <a:rPr lang="en-US" b="1" dirty="0">
                <a:solidFill>
                  <a:schemeClr val="bg1"/>
                </a:solidFill>
              </a:rPr>
              <a:t> ANODE THAT CAN BE SWITCHED PHYSICALLY</a:t>
            </a:r>
          </a:p>
        </p:txBody>
      </p:sp>
      <p:pic>
        <p:nvPicPr>
          <p:cNvPr id="6" name="Picture 5" descr="A white board with holes in it&#10;&#10;Description automatically generated">
            <a:extLst>
              <a:ext uri="{FF2B5EF4-FFF2-40B4-BE49-F238E27FC236}">
                <a16:creationId xmlns:a16="http://schemas.microsoft.com/office/drawing/2014/main" id="{173571C1-28F0-B0D7-8658-ED5270DCD52F}"/>
              </a:ext>
            </a:extLst>
          </p:cNvPr>
          <p:cNvPicPr>
            <a:picLocks noChangeAspect="1"/>
          </p:cNvPicPr>
          <p:nvPr/>
        </p:nvPicPr>
        <p:blipFill>
          <a:blip r:embed="rId3"/>
          <a:stretch>
            <a:fillRect/>
          </a:stretch>
        </p:blipFill>
        <p:spPr>
          <a:xfrm rot="5400000">
            <a:off x="8511654" y="5129073"/>
            <a:ext cx="1802784" cy="1175970"/>
          </a:xfrm>
          <a:prstGeom prst="rect">
            <a:avLst/>
          </a:prstGeom>
        </p:spPr>
      </p:pic>
      <p:pic>
        <p:nvPicPr>
          <p:cNvPr id="8" name="Picture 7" descr="A white device with buttons and a screen&#10;&#10;Description automatically generated">
            <a:extLst>
              <a:ext uri="{FF2B5EF4-FFF2-40B4-BE49-F238E27FC236}">
                <a16:creationId xmlns:a16="http://schemas.microsoft.com/office/drawing/2014/main" id="{13B55F14-4CEE-07FC-E635-9B52C8B07B53}"/>
              </a:ext>
            </a:extLst>
          </p:cNvPr>
          <p:cNvPicPr>
            <a:picLocks noChangeAspect="1"/>
          </p:cNvPicPr>
          <p:nvPr/>
        </p:nvPicPr>
        <p:blipFill>
          <a:blip r:embed="rId4"/>
          <a:stretch>
            <a:fillRect/>
          </a:stretch>
        </p:blipFill>
        <p:spPr>
          <a:xfrm>
            <a:off x="1051866" y="5200273"/>
            <a:ext cx="2631990" cy="1033570"/>
          </a:xfrm>
          <a:prstGeom prst="rect">
            <a:avLst/>
          </a:prstGeom>
        </p:spPr>
      </p:pic>
      <p:cxnSp>
        <p:nvCxnSpPr>
          <p:cNvPr id="10" name="Straight Arrow Connector 9">
            <a:extLst>
              <a:ext uri="{FF2B5EF4-FFF2-40B4-BE49-F238E27FC236}">
                <a16:creationId xmlns:a16="http://schemas.microsoft.com/office/drawing/2014/main" id="{4E1F0C3C-D741-9DE1-9EFB-68EAB675E355}"/>
              </a:ext>
            </a:extLst>
          </p:cNvPr>
          <p:cNvCxnSpPr>
            <a:cxnSpLocks/>
          </p:cNvCxnSpPr>
          <p:nvPr/>
        </p:nvCxnSpPr>
        <p:spPr>
          <a:xfrm>
            <a:off x="3683856" y="5717057"/>
            <a:ext cx="9600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D671C40-9613-4F78-02D9-D3B2ECBCAA22}"/>
              </a:ext>
            </a:extLst>
          </p:cNvPr>
          <p:cNvCxnSpPr/>
          <p:nvPr/>
        </p:nvCxnSpPr>
        <p:spPr>
          <a:xfrm flipV="1">
            <a:off x="10061553" y="5717058"/>
            <a:ext cx="1111294"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2" name="Picture 11" descr="A white board with holes in it&#10;&#10;Description automatically generated">
            <a:extLst>
              <a:ext uri="{FF2B5EF4-FFF2-40B4-BE49-F238E27FC236}">
                <a16:creationId xmlns:a16="http://schemas.microsoft.com/office/drawing/2014/main" id="{45745232-2EDC-272A-F515-ED6962DEC8B1}"/>
              </a:ext>
            </a:extLst>
          </p:cNvPr>
          <p:cNvPicPr>
            <a:picLocks noChangeAspect="1"/>
          </p:cNvPicPr>
          <p:nvPr/>
        </p:nvPicPr>
        <p:blipFill>
          <a:blip r:embed="rId3"/>
          <a:stretch>
            <a:fillRect/>
          </a:stretch>
        </p:blipFill>
        <p:spPr>
          <a:xfrm rot="5400000">
            <a:off x="4357643" y="5051583"/>
            <a:ext cx="1802784" cy="1175970"/>
          </a:xfrm>
          <a:prstGeom prst="rect">
            <a:avLst/>
          </a:prstGeom>
        </p:spPr>
      </p:pic>
      <p:pic>
        <p:nvPicPr>
          <p:cNvPr id="14" name="Picture 13" descr="A close-up of a switch&#10;&#10;Description automatically generated">
            <a:extLst>
              <a:ext uri="{FF2B5EF4-FFF2-40B4-BE49-F238E27FC236}">
                <a16:creationId xmlns:a16="http://schemas.microsoft.com/office/drawing/2014/main" id="{59D312E5-C3F5-0E27-4F9A-14CBE6B3B90A}"/>
              </a:ext>
            </a:extLst>
          </p:cNvPr>
          <p:cNvPicPr>
            <a:picLocks noChangeAspect="1"/>
          </p:cNvPicPr>
          <p:nvPr/>
        </p:nvPicPr>
        <p:blipFill>
          <a:blip r:embed="rId5"/>
          <a:stretch>
            <a:fillRect/>
          </a:stretch>
        </p:blipFill>
        <p:spPr>
          <a:xfrm>
            <a:off x="6974466" y="5120358"/>
            <a:ext cx="693532" cy="1048839"/>
          </a:xfrm>
          <a:prstGeom prst="rect">
            <a:avLst/>
          </a:prstGeom>
        </p:spPr>
      </p:pic>
      <p:sp>
        <p:nvSpPr>
          <p:cNvPr id="15" name="Left Bracket 14">
            <a:extLst>
              <a:ext uri="{FF2B5EF4-FFF2-40B4-BE49-F238E27FC236}">
                <a16:creationId xmlns:a16="http://schemas.microsoft.com/office/drawing/2014/main" id="{ADA6FB3A-5893-B360-C73D-C315B1A01988}"/>
              </a:ext>
            </a:extLst>
          </p:cNvPr>
          <p:cNvSpPr/>
          <p:nvPr/>
        </p:nvSpPr>
        <p:spPr>
          <a:xfrm>
            <a:off x="6791595" y="5046666"/>
            <a:ext cx="341612" cy="1269528"/>
          </a:xfrm>
          <a:prstGeom prst="leftBracket">
            <a:avLst/>
          </a:prstGeom>
          <a:noFill/>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19B929BE-2A27-8EAA-839F-7C43FD63B2FE}"/>
              </a:ext>
            </a:extLst>
          </p:cNvPr>
          <p:cNvSpPr/>
          <p:nvPr/>
        </p:nvSpPr>
        <p:spPr>
          <a:xfrm>
            <a:off x="7534533" y="5046666"/>
            <a:ext cx="341612" cy="1269528"/>
          </a:xfrm>
          <a:prstGeom prst="rightBracket">
            <a:avLst/>
          </a:prstGeom>
          <a:noFill/>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8C0B99D-4199-0598-FCB5-82156B92C0B8}"/>
              </a:ext>
            </a:extLst>
          </p:cNvPr>
          <p:cNvSpPr txBox="1"/>
          <p:nvPr/>
        </p:nvSpPr>
        <p:spPr>
          <a:xfrm>
            <a:off x="7876145" y="6131528"/>
            <a:ext cx="587985" cy="369332"/>
          </a:xfrm>
          <a:prstGeom prst="rect">
            <a:avLst/>
          </a:prstGeom>
          <a:noFill/>
        </p:spPr>
        <p:txBody>
          <a:bodyPr wrap="square" rtlCol="0">
            <a:spAutoFit/>
          </a:bodyPr>
          <a:lstStyle/>
          <a:p>
            <a:r>
              <a:rPr lang="en-US" b="1" dirty="0">
                <a:solidFill>
                  <a:schemeClr val="bg1"/>
                </a:solidFill>
              </a:rPr>
              <a:t>x16</a:t>
            </a:r>
          </a:p>
        </p:txBody>
      </p:sp>
      <p:cxnSp>
        <p:nvCxnSpPr>
          <p:cNvPr id="19" name="Straight Arrow Connector 18">
            <a:extLst>
              <a:ext uri="{FF2B5EF4-FFF2-40B4-BE49-F238E27FC236}">
                <a16:creationId xmlns:a16="http://schemas.microsoft.com/office/drawing/2014/main" id="{474B02EA-F4F6-9777-4AA0-A670A7DEF8FA}"/>
              </a:ext>
            </a:extLst>
          </p:cNvPr>
          <p:cNvCxnSpPr>
            <a:cxnSpLocks/>
          </p:cNvCxnSpPr>
          <p:nvPr/>
        </p:nvCxnSpPr>
        <p:spPr>
          <a:xfrm>
            <a:off x="7937578" y="5695523"/>
            <a:ext cx="826961" cy="76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13E6381-5EEC-B34C-C78F-87EBF272B091}"/>
              </a:ext>
            </a:extLst>
          </p:cNvPr>
          <p:cNvCxnSpPr>
            <a:cxnSpLocks/>
          </p:cNvCxnSpPr>
          <p:nvPr/>
        </p:nvCxnSpPr>
        <p:spPr>
          <a:xfrm>
            <a:off x="5943780" y="5695523"/>
            <a:ext cx="77377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7" name="Picture 6" descr="A green and black logo&#10;&#10;Description automatically generated">
            <a:extLst>
              <a:ext uri="{FF2B5EF4-FFF2-40B4-BE49-F238E27FC236}">
                <a16:creationId xmlns:a16="http://schemas.microsoft.com/office/drawing/2014/main" id="{53A309CD-ECE5-374D-4534-DC1F76658FE9}"/>
              </a:ext>
            </a:extLst>
          </p:cNvPr>
          <p:cNvPicPr>
            <a:picLocks noChangeAspect="1"/>
          </p:cNvPicPr>
          <p:nvPr/>
        </p:nvPicPr>
        <p:blipFill>
          <a:blip r:embed="rId6"/>
          <a:stretch>
            <a:fillRect/>
          </a:stretch>
        </p:blipFill>
        <p:spPr>
          <a:xfrm>
            <a:off x="11278853" y="4833948"/>
            <a:ext cx="546173" cy="2024052"/>
          </a:xfrm>
          <a:prstGeom prst="rect">
            <a:avLst/>
          </a:prstGeom>
        </p:spPr>
      </p:pic>
      <p:graphicFrame>
        <p:nvGraphicFramePr>
          <p:cNvPr id="9" name="Table 8">
            <a:extLst>
              <a:ext uri="{FF2B5EF4-FFF2-40B4-BE49-F238E27FC236}">
                <a16:creationId xmlns:a16="http://schemas.microsoft.com/office/drawing/2014/main" id="{EC10C39C-423D-2AE3-250C-5B094D4F545B}"/>
              </a:ext>
            </a:extLst>
          </p:cNvPr>
          <p:cNvGraphicFramePr>
            <a:graphicFrameLocks noGrp="1"/>
          </p:cNvGraphicFramePr>
          <p:nvPr>
            <p:extLst>
              <p:ext uri="{D42A27DB-BD31-4B8C-83A1-F6EECF244321}">
                <p14:modId xmlns:p14="http://schemas.microsoft.com/office/powerpoint/2010/main" val="3368931739"/>
              </p:ext>
            </p:extLst>
          </p:nvPr>
        </p:nvGraphicFramePr>
        <p:xfrm>
          <a:off x="1141413" y="2964577"/>
          <a:ext cx="9905998" cy="1112520"/>
        </p:xfrm>
        <a:graphic>
          <a:graphicData uri="http://schemas.openxmlformats.org/drawingml/2006/table">
            <a:tbl>
              <a:tblPr firstRow="1" bandRow="1">
                <a:tableStyleId>{5C22544A-7EE6-4342-B048-85BDC9FD1C3A}</a:tableStyleId>
              </a:tblPr>
              <a:tblGrid>
                <a:gridCol w="4952999">
                  <a:extLst>
                    <a:ext uri="{9D8B030D-6E8A-4147-A177-3AD203B41FA5}">
                      <a16:colId xmlns:a16="http://schemas.microsoft.com/office/drawing/2014/main" val="2339923083"/>
                    </a:ext>
                  </a:extLst>
                </a:gridCol>
                <a:gridCol w="4952999">
                  <a:extLst>
                    <a:ext uri="{9D8B030D-6E8A-4147-A177-3AD203B41FA5}">
                      <a16:colId xmlns:a16="http://schemas.microsoft.com/office/drawing/2014/main" val="3799206578"/>
                    </a:ext>
                  </a:extLst>
                </a:gridCol>
              </a:tblGrid>
              <a:tr h="370840">
                <a:tc>
                  <a:txBody>
                    <a:bodyPr/>
                    <a:lstStyle/>
                    <a:p>
                      <a:r>
                        <a:rPr lang="en-US" dirty="0"/>
                        <a:t>BENEFITS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DOWNFALLS</a:t>
                      </a:r>
                    </a:p>
                  </a:txBody>
                  <a:tcPr/>
                </a:tc>
                <a:extLst>
                  <a:ext uri="{0D108BD9-81ED-4DB2-BD59-A6C34878D82A}">
                    <a16:rowId xmlns:a16="http://schemas.microsoft.com/office/drawing/2014/main" val="356176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Minimal electrical interference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Can’t quickly switch channels</a:t>
                      </a:r>
                    </a:p>
                  </a:txBody>
                  <a:tcPr/>
                </a:tc>
                <a:extLst>
                  <a:ext uri="{0D108BD9-81ED-4DB2-BD59-A6C34878D82A}">
                    <a16:rowId xmlns:a16="http://schemas.microsoft.com/office/drawing/2014/main" val="907327436"/>
                  </a:ext>
                </a:extLst>
              </a:tr>
              <a:tr h="370840">
                <a:tc>
                  <a:txBody>
                    <a:bodyPr/>
                    <a:lstStyle/>
                    <a:p>
                      <a:r>
                        <a:rPr lang="en-US" dirty="0"/>
                        <a:t>Inexpensive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Physical manipulation required</a:t>
                      </a:r>
                    </a:p>
                  </a:txBody>
                  <a:tcPr/>
                </a:tc>
                <a:extLst>
                  <a:ext uri="{0D108BD9-81ED-4DB2-BD59-A6C34878D82A}">
                    <a16:rowId xmlns:a16="http://schemas.microsoft.com/office/drawing/2014/main" val="3001048498"/>
                  </a:ext>
                </a:extLst>
              </a:tr>
            </a:tbl>
          </a:graphicData>
        </a:graphic>
      </p:graphicFrame>
    </p:spTree>
    <p:extLst>
      <p:ext uri="{BB962C8B-B14F-4D97-AF65-F5344CB8AC3E}">
        <p14:creationId xmlns:p14="http://schemas.microsoft.com/office/powerpoint/2010/main" val="1865600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8D48-731F-3FEE-F6B0-4A00EC16D053}"/>
            </a:ext>
          </a:extLst>
        </p:cNvPr>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26E2BE6-9300-B76B-0ADE-6C037D66F88A}"/>
              </a:ext>
            </a:extLst>
          </p:cNvPr>
          <p:cNvSpPr/>
          <p:nvPr/>
        </p:nvSpPr>
        <p:spPr>
          <a:xfrm>
            <a:off x="4643945" y="4468094"/>
            <a:ext cx="5417608" cy="2389906"/>
          </a:xfrm>
          <a:prstGeom prst="roundRect">
            <a:avLst/>
          </a:prstGeom>
          <a:solidFill>
            <a:schemeClr val="bg1">
              <a:alpha val="25151"/>
            </a:schemeClr>
          </a:solidFill>
          <a:ln>
            <a:solidFill>
              <a:schemeClr val="accent1">
                <a:shade val="15000"/>
                <a:alpha val="0"/>
              </a:schemeClr>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0069F-2118-C903-D5EE-ECDD2F9F6789}"/>
              </a:ext>
            </a:extLst>
          </p:cNvPr>
          <p:cNvSpPr>
            <a:spLocks noGrp="1"/>
          </p:cNvSpPr>
          <p:nvPr>
            <p:ph type="title"/>
          </p:nvPr>
        </p:nvSpPr>
        <p:spPr/>
        <p:txBody>
          <a:bodyPr>
            <a:normAutofit/>
          </a:bodyPr>
          <a:lstStyle/>
          <a:p>
            <a:r>
              <a:rPr lang="en-US" sz="3400" dirty="0">
                <a:solidFill>
                  <a:schemeClr val="bg1"/>
                </a:solidFill>
              </a:rPr>
              <a:t>Potential Solution #2: Electrical Switch</a:t>
            </a:r>
          </a:p>
        </p:txBody>
      </p:sp>
      <p:sp>
        <p:nvSpPr>
          <p:cNvPr id="3" name="Content Placeholder 2">
            <a:extLst>
              <a:ext uri="{FF2B5EF4-FFF2-40B4-BE49-F238E27FC236}">
                <a16:creationId xmlns:a16="http://schemas.microsoft.com/office/drawing/2014/main" id="{1AA27971-A26B-59B4-716F-3FB0655BFD96}"/>
              </a:ext>
            </a:extLst>
          </p:cNvPr>
          <p:cNvSpPr>
            <a:spLocks noGrp="1"/>
          </p:cNvSpPr>
          <p:nvPr>
            <p:ph idx="1"/>
          </p:nvPr>
        </p:nvSpPr>
        <p:spPr>
          <a:xfrm>
            <a:off x="1141413" y="1870186"/>
            <a:ext cx="9905998" cy="3541714"/>
          </a:xfrm>
        </p:spPr>
        <p:txBody>
          <a:bodyPr/>
          <a:lstStyle/>
          <a:p>
            <a:pPr marL="0" indent="0">
              <a:buNone/>
            </a:pPr>
            <a:r>
              <a:rPr lang="en-US" dirty="0">
                <a:solidFill>
                  <a:schemeClr val="bg1"/>
                </a:solidFill>
              </a:rPr>
              <a:t>Programmable Electrical Switch that utilizes software and electronic hardware to select channels</a:t>
            </a:r>
          </a:p>
          <a:p>
            <a:endParaRPr lang="en-US" dirty="0">
              <a:solidFill>
                <a:schemeClr val="bg1"/>
              </a:solidFill>
            </a:endParaRPr>
          </a:p>
        </p:txBody>
      </p:sp>
      <p:pic>
        <p:nvPicPr>
          <p:cNvPr id="7" name="Picture 6" descr="A close-up of a circuit board&#10;&#10;Description automatically generated">
            <a:extLst>
              <a:ext uri="{FF2B5EF4-FFF2-40B4-BE49-F238E27FC236}">
                <a16:creationId xmlns:a16="http://schemas.microsoft.com/office/drawing/2014/main" id="{6BE2136F-41F4-3F29-79FF-606615E12DB3}"/>
              </a:ext>
            </a:extLst>
          </p:cNvPr>
          <p:cNvPicPr>
            <a:picLocks noChangeAspect="1"/>
          </p:cNvPicPr>
          <p:nvPr/>
        </p:nvPicPr>
        <p:blipFill>
          <a:blip r:embed="rId3"/>
          <a:stretch>
            <a:fillRect/>
          </a:stretch>
        </p:blipFill>
        <p:spPr>
          <a:xfrm>
            <a:off x="4724651" y="4606096"/>
            <a:ext cx="2986972" cy="2178853"/>
          </a:xfrm>
          <a:prstGeom prst="rect">
            <a:avLst/>
          </a:prstGeom>
        </p:spPr>
      </p:pic>
      <p:graphicFrame>
        <p:nvGraphicFramePr>
          <p:cNvPr id="5" name="Table 4">
            <a:extLst>
              <a:ext uri="{FF2B5EF4-FFF2-40B4-BE49-F238E27FC236}">
                <a16:creationId xmlns:a16="http://schemas.microsoft.com/office/drawing/2014/main" id="{8CFBD54B-A07E-3461-D749-CE6441CAACF8}"/>
              </a:ext>
            </a:extLst>
          </p:cNvPr>
          <p:cNvGraphicFramePr>
            <a:graphicFrameLocks noGrp="1"/>
          </p:cNvGraphicFramePr>
          <p:nvPr>
            <p:extLst>
              <p:ext uri="{D42A27DB-BD31-4B8C-83A1-F6EECF244321}">
                <p14:modId xmlns:p14="http://schemas.microsoft.com/office/powerpoint/2010/main" val="2536339362"/>
              </p:ext>
            </p:extLst>
          </p:nvPr>
        </p:nvGraphicFramePr>
        <p:xfrm>
          <a:off x="1141413" y="2964577"/>
          <a:ext cx="9905998" cy="1112520"/>
        </p:xfrm>
        <a:graphic>
          <a:graphicData uri="http://schemas.openxmlformats.org/drawingml/2006/table">
            <a:tbl>
              <a:tblPr firstRow="1" bandRow="1">
                <a:tableStyleId>{5C22544A-7EE6-4342-B048-85BDC9FD1C3A}</a:tableStyleId>
              </a:tblPr>
              <a:tblGrid>
                <a:gridCol w="4952999">
                  <a:extLst>
                    <a:ext uri="{9D8B030D-6E8A-4147-A177-3AD203B41FA5}">
                      <a16:colId xmlns:a16="http://schemas.microsoft.com/office/drawing/2014/main" val="2339923083"/>
                    </a:ext>
                  </a:extLst>
                </a:gridCol>
                <a:gridCol w="4952999">
                  <a:extLst>
                    <a:ext uri="{9D8B030D-6E8A-4147-A177-3AD203B41FA5}">
                      <a16:colId xmlns:a16="http://schemas.microsoft.com/office/drawing/2014/main" val="3799206578"/>
                    </a:ext>
                  </a:extLst>
                </a:gridCol>
              </a:tblGrid>
              <a:tr h="370840">
                <a:tc>
                  <a:txBody>
                    <a:bodyPr/>
                    <a:lstStyle/>
                    <a:p>
                      <a:r>
                        <a:rPr lang="en-US" dirty="0"/>
                        <a:t>BENEFITS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DOWNFALLS</a:t>
                      </a:r>
                    </a:p>
                  </a:txBody>
                  <a:tcPr/>
                </a:tc>
                <a:extLst>
                  <a:ext uri="{0D108BD9-81ED-4DB2-BD59-A6C34878D82A}">
                    <a16:rowId xmlns:a16="http://schemas.microsoft.com/office/drawing/2014/main" val="35617638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Easy to use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of electrical interference</a:t>
                      </a:r>
                    </a:p>
                  </a:txBody>
                  <a:tcPr/>
                </a:tc>
                <a:extLst>
                  <a:ext uri="{0D108BD9-81ED-4DB2-BD59-A6C34878D82A}">
                    <a16:rowId xmlns:a16="http://schemas.microsoft.com/office/drawing/2014/main" val="907327436"/>
                  </a:ext>
                </a:extLst>
              </a:tr>
              <a:tr h="370840">
                <a:tc>
                  <a:txBody>
                    <a:bodyPr/>
                    <a:lstStyle/>
                    <a:p>
                      <a:r>
                        <a:rPr lang="en-US" dirty="0"/>
                        <a:t>Serve multipurpose tasks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Difficult due to highly varied voltages (in-brain resistivity)</a:t>
                      </a:r>
                    </a:p>
                  </a:txBody>
                  <a:tcPr/>
                </a:tc>
                <a:extLst>
                  <a:ext uri="{0D108BD9-81ED-4DB2-BD59-A6C34878D82A}">
                    <a16:rowId xmlns:a16="http://schemas.microsoft.com/office/drawing/2014/main" val="3001048498"/>
                  </a:ext>
                </a:extLst>
              </a:tr>
            </a:tbl>
          </a:graphicData>
        </a:graphic>
      </p:graphicFrame>
      <p:pic>
        <p:nvPicPr>
          <p:cNvPr id="9" name="Picture 8" descr="A white device with buttons and a screen&#10;&#10;Description automatically generated">
            <a:extLst>
              <a:ext uri="{FF2B5EF4-FFF2-40B4-BE49-F238E27FC236}">
                <a16:creationId xmlns:a16="http://schemas.microsoft.com/office/drawing/2014/main" id="{94CAED75-CC46-12D3-F3A4-7D308A4DECFD}"/>
              </a:ext>
            </a:extLst>
          </p:cNvPr>
          <p:cNvPicPr>
            <a:picLocks noChangeAspect="1"/>
          </p:cNvPicPr>
          <p:nvPr/>
        </p:nvPicPr>
        <p:blipFill>
          <a:blip r:embed="rId4"/>
          <a:stretch>
            <a:fillRect/>
          </a:stretch>
        </p:blipFill>
        <p:spPr>
          <a:xfrm>
            <a:off x="1051866" y="5200273"/>
            <a:ext cx="2631990" cy="1033570"/>
          </a:xfrm>
          <a:prstGeom prst="rect">
            <a:avLst/>
          </a:prstGeom>
        </p:spPr>
      </p:pic>
      <p:cxnSp>
        <p:nvCxnSpPr>
          <p:cNvPr id="12" name="Straight Arrow Connector 11">
            <a:extLst>
              <a:ext uri="{FF2B5EF4-FFF2-40B4-BE49-F238E27FC236}">
                <a16:creationId xmlns:a16="http://schemas.microsoft.com/office/drawing/2014/main" id="{1A3E7D0B-7BE4-4EE9-1521-419A6A30F1E5}"/>
              </a:ext>
            </a:extLst>
          </p:cNvPr>
          <p:cNvCxnSpPr>
            <a:cxnSpLocks/>
          </p:cNvCxnSpPr>
          <p:nvPr/>
        </p:nvCxnSpPr>
        <p:spPr>
          <a:xfrm>
            <a:off x="3683856" y="5717057"/>
            <a:ext cx="96008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F17ADB8-73DF-C0A4-BD72-5D4D37076C7E}"/>
              </a:ext>
            </a:extLst>
          </p:cNvPr>
          <p:cNvCxnSpPr/>
          <p:nvPr/>
        </p:nvCxnSpPr>
        <p:spPr>
          <a:xfrm flipV="1">
            <a:off x="10061553" y="5717058"/>
            <a:ext cx="1111294"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EAA696A-4252-2AB5-2E3F-5958CB31C262}"/>
              </a:ext>
            </a:extLst>
          </p:cNvPr>
          <p:cNvCxnSpPr>
            <a:cxnSpLocks/>
          </p:cNvCxnSpPr>
          <p:nvPr/>
        </p:nvCxnSpPr>
        <p:spPr>
          <a:xfrm>
            <a:off x="7937578" y="5695523"/>
            <a:ext cx="826961" cy="76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21" name="Picture 20" descr="A green and black logo&#10;&#10;Description automatically generated">
            <a:extLst>
              <a:ext uri="{FF2B5EF4-FFF2-40B4-BE49-F238E27FC236}">
                <a16:creationId xmlns:a16="http://schemas.microsoft.com/office/drawing/2014/main" id="{B038B364-F11E-F276-6EC9-7BD4E647937B}"/>
              </a:ext>
            </a:extLst>
          </p:cNvPr>
          <p:cNvPicPr>
            <a:picLocks noChangeAspect="1"/>
          </p:cNvPicPr>
          <p:nvPr/>
        </p:nvPicPr>
        <p:blipFill>
          <a:blip r:embed="rId5"/>
          <a:stretch>
            <a:fillRect/>
          </a:stretch>
        </p:blipFill>
        <p:spPr>
          <a:xfrm>
            <a:off x="11278853" y="4833948"/>
            <a:ext cx="546173" cy="2024052"/>
          </a:xfrm>
          <a:prstGeom prst="rect">
            <a:avLst/>
          </a:prstGeom>
        </p:spPr>
      </p:pic>
      <p:sp>
        <p:nvSpPr>
          <p:cNvPr id="22" name="TextBox 21">
            <a:extLst>
              <a:ext uri="{FF2B5EF4-FFF2-40B4-BE49-F238E27FC236}">
                <a16:creationId xmlns:a16="http://schemas.microsoft.com/office/drawing/2014/main" id="{88A1DDD5-241A-4F07-4D98-9FC6B5350EB5}"/>
              </a:ext>
            </a:extLst>
          </p:cNvPr>
          <p:cNvSpPr txBox="1"/>
          <p:nvPr/>
        </p:nvSpPr>
        <p:spPr>
          <a:xfrm>
            <a:off x="8673881" y="4139702"/>
            <a:ext cx="1217593" cy="3154710"/>
          </a:xfrm>
          <a:prstGeom prst="rect">
            <a:avLst/>
          </a:prstGeom>
          <a:noFill/>
        </p:spPr>
        <p:txBody>
          <a:bodyPr wrap="square" rtlCol="0">
            <a:spAutoFit/>
          </a:bodyPr>
          <a:lstStyle/>
          <a:p>
            <a:r>
              <a:rPr lang="en-US" sz="19900" dirty="0">
                <a:solidFill>
                  <a:schemeClr val="bg1"/>
                </a:solidFill>
              </a:rPr>
              <a:t>?</a:t>
            </a:r>
          </a:p>
        </p:txBody>
      </p:sp>
    </p:spTree>
    <p:extLst>
      <p:ext uri="{BB962C8B-B14F-4D97-AF65-F5344CB8AC3E}">
        <p14:creationId xmlns:p14="http://schemas.microsoft.com/office/powerpoint/2010/main" val="314853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9B21-9AEA-E14C-247B-AD1C6032AA9C}"/>
              </a:ext>
            </a:extLst>
          </p:cNvPr>
          <p:cNvSpPr>
            <a:spLocks noGrp="1"/>
          </p:cNvSpPr>
          <p:nvPr>
            <p:ph type="title"/>
          </p:nvPr>
        </p:nvSpPr>
        <p:spPr/>
        <p:txBody>
          <a:bodyPr/>
          <a:lstStyle/>
          <a:p>
            <a:r>
              <a:rPr lang="en-US" dirty="0">
                <a:solidFill>
                  <a:schemeClr val="bg1"/>
                </a:solidFill>
              </a:rPr>
              <a:t>Can we programmatically select stimulation channels to deliver Isolated stimulation from multiple contacts and achieve multipolarity?</a:t>
            </a:r>
          </a:p>
        </p:txBody>
      </p:sp>
      <p:sp>
        <p:nvSpPr>
          <p:cNvPr id="3" name="Text Placeholder 2">
            <a:extLst>
              <a:ext uri="{FF2B5EF4-FFF2-40B4-BE49-F238E27FC236}">
                <a16:creationId xmlns:a16="http://schemas.microsoft.com/office/drawing/2014/main" id="{A1BA1585-B120-BF73-6232-D1E9AF7CD4B4}"/>
              </a:ext>
            </a:extLst>
          </p:cNvPr>
          <p:cNvSpPr>
            <a:spLocks noGrp="1"/>
          </p:cNvSpPr>
          <p:nvPr>
            <p:ph type="body" idx="1"/>
          </p:nvPr>
        </p:nvSpPr>
        <p:spPr/>
        <p:txBody>
          <a:bodyPr/>
          <a:lstStyle/>
          <a:p>
            <a:endParaRPr lang="en-US" dirty="0">
              <a:solidFill>
                <a:schemeClr val="bg1"/>
              </a:solidFill>
            </a:endParaRPr>
          </a:p>
        </p:txBody>
      </p:sp>
    </p:spTree>
    <p:extLst>
      <p:ext uri="{BB962C8B-B14F-4D97-AF65-F5344CB8AC3E}">
        <p14:creationId xmlns:p14="http://schemas.microsoft.com/office/powerpoint/2010/main" val="3152923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4784</TotalTime>
  <Words>3790</Words>
  <Application>Microsoft Macintosh PowerPoint</Application>
  <PresentationFormat>Widescreen</PresentationFormat>
  <Paragraphs>590</Paragraphs>
  <Slides>58</Slides>
  <Notes>20</Notes>
  <HiddenSlides>31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Aptos</vt:lpstr>
      <vt:lpstr>Arial</vt:lpstr>
      <vt:lpstr>Avenir</vt:lpstr>
      <vt:lpstr>Avenir Black</vt:lpstr>
      <vt:lpstr>Avenir Black Oblique</vt:lpstr>
      <vt:lpstr>Avenir Medium</vt:lpstr>
      <vt:lpstr>Cambria Math</vt:lpstr>
      <vt:lpstr>Helvetica Neue</vt:lpstr>
      <vt:lpstr>IBM Plex Sans</vt:lpstr>
      <vt:lpstr>Roboto</vt:lpstr>
      <vt:lpstr>Tw Cen MT</vt:lpstr>
      <vt:lpstr>Circuit</vt:lpstr>
      <vt:lpstr>BRAINS Board: Programmable Single and Multi Channel Neurostimulation Device</vt:lpstr>
      <vt:lpstr>Background</vt:lpstr>
      <vt:lpstr>Background: Clinical Electrical Brain Stimulation</vt:lpstr>
      <vt:lpstr>Background: Basic Biophysics</vt:lpstr>
      <vt:lpstr>HOW DO WE Perform multichannel stimulation?</vt:lpstr>
      <vt:lpstr>HOW DO WE Perform multichannel stimulation?</vt:lpstr>
      <vt:lpstr>Potential Solution #1: Physical 3-STATE Switch</vt:lpstr>
      <vt:lpstr>Potential Solution #2: Electrical Switch</vt:lpstr>
      <vt:lpstr>Can we programmatically select stimulation channels to deliver Isolated stimulation from multiple contacts and achieve multipolarity?</vt:lpstr>
      <vt:lpstr>Design objectives:</vt:lpstr>
      <vt:lpstr>Design objectives:</vt:lpstr>
      <vt:lpstr>Design objectives:</vt:lpstr>
      <vt:lpstr>Bioelectric Router For adaptive isochronous neuro stimulation (BRAINS) Board</vt:lpstr>
      <vt:lpstr>Objective 1. Limit interference between our microcontroller and the signal sent from our stimulator to the stimulating electrode</vt:lpstr>
      <vt:lpstr>Solution 1: Solid State relays (SSR)</vt:lpstr>
      <vt:lpstr>Objective 2. Quickly choose and change which signal (Cathode, Anode, Grounded, or Floating) each stimulating electrode receives</vt:lpstr>
      <vt:lpstr>Solution 2: Sp3T Switches</vt:lpstr>
      <vt:lpstr>Objective 3. Reduce number of pins a programmable microcontroller uses to switch channels</vt:lpstr>
      <vt:lpstr>Solution 3.1: Octal Latches</vt:lpstr>
      <vt:lpstr>Solution 3.1: Octal Latches</vt:lpstr>
      <vt:lpstr>Solution 3.2: Connection to Raspberry pi/Arduino</vt:lpstr>
      <vt:lpstr>RESULTS 1: Limiting Interference</vt:lpstr>
      <vt:lpstr>RESULTS 2: Quickly choose and change Signal</vt:lpstr>
      <vt:lpstr>Results 2: Quickly choose and change Signal</vt:lpstr>
      <vt:lpstr>PowerPoint Presentation</vt:lpstr>
      <vt:lpstr>Thank you for Listening! Questions?</vt:lpstr>
      <vt:lpstr>The BRAINS BOARD</vt:lpstr>
      <vt:lpstr>The BRAINS BOARD</vt:lpstr>
      <vt:lpstr>PowerPoint Presentation</vt:lpstr>
      <vt:lpstr>The BRAINS BOARD</vt:lpstr>
      <vt:lpstr>The BRAINS BOARD</vt:lpstr>
      <vt:lpstr>The BRAINS BOARD</vt:lpstr>
      <vt:lpstr>The BRAINS BOARD</vt:lpstr>
      <vt:lpstr>The BRAINS BOARD</vt:lpstr>
      <vt:lpstr>The BRAINS BOARD</vt:lpstr>
      <vt:lpstr>The BRAINS BOARD</vt:lpstr>
      <vt:lpstr>Brains Board</vt:lpstr>
      <vt:lpstr>QUESTION 3: ADDITIONAL QUESTIONS</vt:lpstr>
      <vt:lpstr>QUESTION 3: ADDITIONAL QUESTIONS</vt:lpstr>
      <vt:lpstr>OTHER SOLUTIONS - UTAH Electrode Array with CereStim™ R96</vt:lpstr>
      <vt:lpstr>OTHER SOLUTIONS - UTAH Electrode Array with CereStim™ R96</vt:lpstr>
      <vt:lpstr>OTHER SOLUTIONS – Multichannelsystems STG5</vt:lpstr>
      <vt:lpstr>Answer 1: Solid State relays</vt:lpstr>
      <vt:lpstr>Answer 1: Solid State relays</vt:lpstr>
      <vt:lpstr>Answer 1: Solid State relays</vt:lpstr>
      <vt:lpstr>Answer 2: SP3T Switch</vt:lpstr>
      <vt:lpstr>Answer 2: SP3T Switch</vt:lpstr>
      <vt:lpstr>Answer 2: SP3T Switch</vt:lpstr>
      <vt:lpstr>Answer 3: D-type Latch</vt:lpstr>
      <vt:lpstr>Answer 3: D-type Latch</vt:lpstr>
      <vt:lpstr>Answer 3: D-type Latch</vt:lpstr>
      <vt:lpstr>Answer 3: D-type Latch</vt:lpstr>
      <vt:lpstr>Answer 3: D-type Latch</vt:lpstr>
      <vt:lpstr>Answer 3: D-Type LAtch</vt:lpstr>
      <vt:lpstr>Answer 3: Octal transparent D-Type Latch</vt:lpstr>
      <vt:lpstr>Background: Clinical Electrical Brain Stimulation</vt:lpstr>
      <vt:lpstr>Background: Multichannel Stimulation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Programmable Router For Electrical Stimulation (PRES)</dc:title>
  <dc:creator>Sahai, Eashan</dc:creator>
  <cp:lastModifiedBy>Sahai, Eashan</cp:lastModifiedBy>
  <cp:revision>36</cp:revision>
  <dcterms:created xsi:type="dcterms:W3CDTF">2024-01-22T22:12:02Z</dcterms:created>
  <dcterms:modified xsi:type="dcterms:W3CDTF">2024-04-29T16:47:41Z</dcterms:modified>
</cp:coreProperties>
</file>